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4"/>
  </p:sldMasterIdLst>
  <p:notesMasterIdLst>
    <p:notesMasterId r:id="rId24"/>
  </p:notesMasterIdLst>
  <p:sldIdLst>
    <p:sldId id="2147474303" r:id="rId5"/>
    <p:sldId id="2147474310" r:id="rId6"/>
    <p:sldId id="2147474369" r:id="rId7"/>
    <p:sldId id="2147474342" r:id="rId8"/>
    <p:sldId id="2147474357" r:id="rId9"/>
    <p:sldId id="2147474358" r:id="rId10"/>
    <p:sldId id="2147474359" r:id="rId11"/>
    <p:sldId id="2147474360" r:id="rId12"/>
    <p:sldId id="2147474362" r:id="rId13"/>
    <p:sldId id="2147474361" r:id="rId14"/>
    <p:sldId id="2147474363" r:id="rId15"/>
    <p:sldId id="2147474370" r:id="rId16"/>
    <p:sldId id="2147474371" r:id="rId17"/>
    <p:sldId id="2147474372" r:id="rId18"/>
    <p:sldId id="2147474374" r:id="rId19"/>
    <p:sldId id="2147474373" r:id="rId20"/>
    <p:sldId id="2147474375" r:id="rId21"/>
    <p:sldId id="2147474356" r:id="rId22"/>
    <p:sldId id="214747436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735552-6AAF-4B82-B4F5-359856FFEC62}" name="Flavia Tamie Hajime (Produto Cash)" initials="FH" userId="S::flavia.hajime@bancobs2.com.br::59f0aa13-4daa-4a59-a5de-f3415ad833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F6F6"/>
    <a:srgbClr val="1226AA"/>
    <a:srgbClr val="BDD7E8"/>
    <a:srgbClr val="97C4E5"/>
    <a:srgbClr val="6EB1DE"/>
    <a:srgbClr val="378EF5"/>
    <a:srgbClr val="316FC6"/>
    <a:srgbClr val="090E29"/>
    <a:srgbClr val="34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E2202194-0193-4543-A3FE-B00D1FBA9303}" type="datetimeFigureOut">
              <a:rPr lang="pt-BR" smtClean="0"/>
              <a:pPr/>
              <a:t>30/09/2024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7A734E77-D5A0-42D3-87C6-44763A689C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41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9D9B5-6897-4F73-B255-AA6552EA5F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283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OK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3186D-94AC-46E8-B2E7-13C470C1BA9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06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OK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3186D-94AC-46E8-B2E7-13C470C1BA9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73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OK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3186D-94AC-46E8-B2E7-13C470C1BA9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092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OK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3186D-94AC-46E8-B2E7-13C470C1BA9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693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OK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3186D-94AC-46E8-B2E7-13C470C1BA9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997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OK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3186D-94AC-46E8-B2E7-13C470C1BA9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684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OK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3186D-94AC-46E8-B2E7-13C470C1BA9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63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OK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3186D-94AC-46E8-B2E7-13C470C1BA9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6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OK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3186D-94AC-46E8-B2E7-13C470C1BA9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119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OK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3186D-94AC-46E8-B2E7-13C470C1BA9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65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OK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3186D-94AC-46E8-B2E7-13C470C1BA9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02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OK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3186D-94AC-46E8-B2E7-13C470C1BA9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67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OK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3186D-94AC-46E8-B2E7-13C470C1BA9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107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OK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3186D-94AC-46E8-B2E7-13C470C1BA9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80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OK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3186D-94AC-46E8-B2E7-13C470C1BA9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39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231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F884E70-6198-B4D6-DA22-F39334F575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096000" cy="68580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pt-BR" sz="400" dirty="0">
                <a:solidFill>
                  <a:schemeClr val="lt1"/>
                </a:solidFill>
              </a:defRPr>
            </a:lvl1pPr>
          </a:lstStyle>
          <a:p>
            <a:pPr lvl="0"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785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í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F884E70-6198-B4D6-DA22-F39334F575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02601" y="1234443"/>
            <a:ext cx="6786796" cy="4389114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pt-BR" sz="400" dirty="0">
                <a:solidFill>
                  <a:schemeClr val="lt1"/>
                </a:solidFill>
              </a:defRPr>
            </a:lvl1pPr>
          </a:lstStyle>
          <a:p>
            <a:pPr lvl="0" algn="ctr"/>
            <a:endParaRPr lang="pt-BR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C1CBD69-3557-22FC-45CF-6D91735269B7}"/>
              </a:ext>
            </a:extLst>
          </p:cNvPr>
          <p:cNvSpPr/>
          <p:nvPr userDrawn="1"/>
        </p:nvSpPr>
        <p:spPr>
          <a:xfrm>
            <a:off x="2457450" y="1012757"/>
            <a:ext cx="7277100" cy="4832486"/>
          </a:xfrm>
          <a:prstGeom prst="roundRect">
            <a:avLst>
              <a:gd name="adj" fmla="val 2746"/>
            </a:avLst>
          </a:prstGeom>
          <a:noFill/>
          <a:ln w="190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25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ADCF0E-ABCF-4F8A-8E8B-27ED2EC224EC}"/>
              </a:ext>
            </a:extLst>
          </p:cNvPr>
          <p:cNvSpPr/>
          <p:nvPr userDrawn="1"/>
        </p:nvSpPr>
        <p:spPr>
          <a:xfrm flipH="1">
            <a:off x="4746171" y="0"/>
            <a:ext cx="744582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8F718A-050E-4DBA-B907-B114766739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5" y="960120"/>
            <a:ext cx="2468880" cy="246888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400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AE698D-364A-4076-BECB-0348B74ED8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69096" y="960120"/>
            <a:ext cx="2468880" cy="246888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400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744A889-2837-4823-B494-AC00A93F03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5325" y="3744651"/>
            <a:ext cx="2468880" cy="246888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400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F26DCC2-18C9-4BB6-B97A-136AB6C0DA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11005" y="3744650"/>
            <a:ext cx="2468880" cy="246888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400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18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C43574-0CFC-49AA-A52A-51E5104195D1}"/>
              </a:ext>
            </a:extLst>
          </p:cNvPr>
          <p:cNvSpPr/>
          <p:nvPr userDrawn="1"/>
        </p:nvSpPr>
        <p:spPr>
          <a:xfrm flipH="1">
            <a:off x="0" y="0"/>
            <a:ext cx="74295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D2C41B-1759-431E-899B-7B2AB17EF1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86450" y="960699"/>
            <a:ext cx="3257550" cy="5139159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400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57E790-DC7F-48E8-8EF1-AC1A0BE77A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10408" y="960699"/>
            <a:ext cx="2581590" cy="5139159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400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80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A11FA9-2D3B-4001-A9AD-FCDC59EA8EC1}"/>
              </a:ext>
            </a:extLst>
          </p:cNvPr>
          <p:cNvSpPr/>
          <p:nvPr userDrawn="1"/>
        </p:nvSpPr>
        <p:spPr>
          <a:xfrm flipH="1">
            <a:off x="4667250" y="0"/>
            <a:ext cx="75247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19476-BA59-4BFE-9F28-D14A5AF22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1641802" y="1391543"/>
            <a:ext cx="5643527" cy="4074914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91CC553-4700-45B9-834A-07D99697C1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46028" y="800803"/>
            <a:ext cx="3654097" cy="5252755"/>
          </a:xfrm>
          <a:custGeom>
            <a:avLst/>
            <a:gdLst>
              <a:gd name="connsiteX0" fmla="*/ 84519 w 3654097"/>
              <a:gd name="connsiteY0" fmla="*/ 0 h 5252755"/>
              <a:gd name="connsiteX1" fmla="*/ 3569578 w 3654097"/>
              <a:gd name="connsiteY1" fmla="*/ 0 h 5252755"/>
              <a:gd name="connsiteX2" fmla="*/ 3654097 w 3654097"/>
              <a:gd name="connsiteY2" fmla="*/ 84519 h 5252755"/>
              <a:gd name="connsiteX3" fmla="*/ 3654097 w 3654097"/>
              <a:gd name="connsiteY3" fmla="*/ 5168236 h 5252755"/>
              <a:gd name="connsiteX4" fmla="*/ 3569578 w 3654097"/>
              <a:gd name="connsiteY4" fmla="*/ 5252755 h 5252755"/>
              <a:gd name="connsiteX5" fmla="*/ 84519 w 3654097"/>
              <a:gd name="connsiteY5" fmla="*/ 5252755 h 5252755"/>
              <a:gd name="connsiteX6" fmla="*/ 0 w 3654097"/>
              <a:gd name="connsiteY6" fmla="*/ 5168236 h 5252755"/>
              <a:gd name="connsiteX7" fmla="*/ 0 w 3654097"/>
              <a:gd name="connsiteY7" fmla="*/ 84519 h 5252755"/>
              <a:gd name="connsiteX8" fmla="*/ 84519 w 3654097"/>
              <a:gd name="connsiteY8" fmla="*/ 0 h 525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4097" h="5252755">
                <a:moveTo>
                  <a:pt x="84519" y="0"/>
                </a:moveTo>
                <a:lnTo>
                  <a:pt x="3569578" y="0"/>
                </a:lnTo>
                <a:cubicBezTo>
                  <a:pt x="3616257" y="0"/>
                  <a:pt x="3654097" y="37840"/>
                  <a:pt x="3654097" y="84519"/>
                </a:cubicBezTo>
                <a:lnTo>
                  <a:pt x="3654097" y="5168236"/>
                </a:lnTo>
                <a:cubicBezTo>
                  <a:pt x="3654097" y="5214915"/>
                  <a:pt x="3616257" y="5252755"/>
                  <a:pt x="3569578" y="5252755"/>
                </a:cubicBezTo>
                <a:lnTo>
                  <a:pt x="84519" y="5252755"/>
                </a:lnTo>
                <a:cubicBezTo>
                  <a:pt x="37840" y="5252755"/>
                  <a:pt x="0" y="5214915"/>
                  <a:pt x="0" y="5168236"/>
                </a:cubicBezTo>
                <a:lnTo>
                  <a:pt x="0" y="84519"/>
                </a:lnTo>
                <a:cubicBezTo>
                  <a:pt x="0" y="37840"/>
                  <a:pt x="37840" y="0"/>
                  <a:pt x="84519" y="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en-ID" sz="400">
                <a:solidFill>
                  <a:schemeClr val="lt1"/>
                </a:solidFill>
              </a:defRPr>
            </a:lvl1pPr>
          </a:lstStyle>
          <a:p>
            <a:pPr lvl="0"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8404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F78A470-5F51-3737-3A2B-D6E7991CA1FF}"/>
              </a:ext>
            </a:extLst>
          </p:cNvPr>
          <p:cNvSpPr/>
          <p:nvPr userDrawn="1"/>
        </p:nvSpPr>
        <p:spPr>
          <a:xfrm flipH="1">
            <a:off x="0" y="0"/>
            <a:ext cx="846124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1FD7D-D544-4772-B580-7DC1E62434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3040" y="1745672"/>
            <a:ext cx="5661660" cy="3567545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4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fr-FR"/>
              <a:t>Click </a:t>
            </a:r>
            <a:br>
              <a:rPr lang="fr-FR"/>
            </a:br>
            <a:r>
              <a:rPr lang="fr-FR"/>
              <a:t>to </a:t>
            </a:r>
            <a:r>
              <a:rPr lang="fr-FR" err="1"/>
              <a:t>add</a:t>
            </a:r>
            <a:r>
              <a:rPr lang="fr-FR"/>
              <a:t> </a:t>
            </a:r>
            <a:br>
              <a:rPr lang="fr-FR"/>
            </a:br>
            <a:r>
              <a:rPr lang="fr-FR"/>
              <a:t>a </a:t>
            </a:r>
            <a:r>
              <a:rPr lang="fr-FR" err="1"/>
              <a:t>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316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 Zo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5CACE21-255C-3891-4071-C12010E654C7}"/>
              </a:ext>
            </a:extLst>
          </p:cNvPr>
          <p:cNvSpPr/>
          <p:nvPr userDrawn="1"/>
        </p:nvSpPr>
        <p:spPr>
          <a:xfrm>
            <a:off x="0" y="1745672"/>
            <a:ext cx="3039654" cy="35675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70150E9-8385-4684-36AD-A399B0041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01" y="1442599"/>
            <a:ext cx="7501226" cy="438678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1FD7D-D544-4772-B580-7DC1E62434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41675" y="1745672"/>
            <a:ext cx="5708650" cy="3567545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4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fr-FR"/>
              <a:t>Click </a:t>
            </a:r>
            <a:br>
              <a:rPr lang="fr-FR"/>
            </a:br>
            <a:r>
              <a:rPr lang="fr-FR"/>
              <a:t>to </a:t>
            </a:r>
            <a:r>
              <a:rPr lang="fr-FR" err="1"/>
              <a:t>add</a:t>
            </a:r>
            <a:r>
              <a:rPr lang="fr-FR"/>
              <a:t> </a:t>
            </a:r>
            <a:br>
              <a:rPr lang="fr-FR"/>
            </a:br>
            <a:r>
              <a:rPr lang="fr-FR"/>
              <a:t>a </a:t>
            </a:r>
            <a:r>
              <a:rPr lang="fr-FR" err="1"/>
              <a:t>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880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DABA1D-EF02-46C6-9B11-70003ED6A3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4286250"/>
            <a:ext cx="6096000" cy="2571750"/>
          </a:xfrm>
          <a:custGeom>
            <a:avLst/>
            <a:gdLst>
              <a:gd name="connsiteX0" fmla="*/ 0 w 6096000"/>
              <a:gd name="connsiteY0" fmla="*/ 0 h 2895600"/>
              <a:gd name="connsiteX1" fmla="*/ 6096000 w 6096000"/>
              <a:gd name="connsiteY1" fmla="*/ 0 h 2895600"/>
              <a:gd name="connsiteX2" fmla="*/ 6096000 w 6096000"/>
              <a:gd name="connsiteY2" fmla="*/ 2895600 h 2895600"/>
              <a:gd name="connsiteX3" fmla="*/ 0 w 6096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895600">
                <a:moveTo>
                  <a:pt x="0" y="0"/>
                </a:moveTo>
                <a:lnTo>
                  <a:pt x="6096000" y="0"/>
                </a:lnTo>
                <a:lnTo>
                  <a:pt x="6096000" y="2895600"/>
                </a:lnTo>
                <a:lnTo>
                  <a:pt x="0" y="2895600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en-ID" sz="400" dirty="0">
                <a:solidFill>
                  <a:schemeClr val="lt1"/>
                </a:solidFill>
              </a:defRPr>
            </a:lvl1pPr>
          </a:lstStyle>
          <a:p>
            <a:pPr lvl="0" algn="ctr"/>
            <a:endParaRPr lang="en-ID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C18AB366-B0D2-575E-0CB6-D359C3355613}"/>
              </a:ext>
            </a:extLst>
          </p:cNvPr>
          <p:cNvSpPr/>
          <p:nvPr userDrawn="1"/>
        </p:nvSpPr>
        <p:spPr>
          <a:xfrm flipH="1">
            <a:off x="-1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6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30C79ED-2027-EDD8-526A-C4197ECC8E12}"/>
              </a:ext>
            </a:extLst>
          </p:cNvPr>
          <p:cNvSpPr/>
          <p:nvPr userDrawn="1"/>
        </p:nvSpPr>
        <p:spPr>
          <a:xfrm flipV="1">
            <a:off x="0" y="2284024"/>
            <a:ext cx="12191999" cy="45739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E1B419-A36D-421B-BA65-A43C47CAE8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1332" y="2130283"/>
            <a:ext cx="1429352" cy="1429616"/>
          </a:xfrm>
          <a:custGeom>
            <a:avLst/>
            <a:gdLst>
              <a:gd name="connsiteX0" fmla="*/ 714676 w 1429352"/>
              <a:gd name="connsiteY0" fmla="*/ 0 h 1429616"/>
              <a:gd name="connsiteX1" fmla="*/ 1429352 w 1429352"/>
              <a:gd name="connsiteY1" fmla="*/ 714808 h 1429616"/>
              <a:gd name="connsiteX2" fmla="*/ 714676 w 1429352"/>
              <a:gd name="connsiteY2" fmla="*/ 1429616 h 1429616"/>
              <a:gd name="connsiteX3" fmla="*/ 0 w 1429352"/>
              <a:gd name="connsiteY3" fmla="*/ 714808 h 1429616"/>
              <a:gd name="connsiteX4" fmla="*/ 714676 w 1429352"/>
              <a:gd name="connsiteY4" fmla="*/ 0 h 142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352" h="1429616">
                <a:moveTo>
                  <a:pt x="714676" y="0"/>
                </a:moveTo>
                <a:cubicBezTo>
                  <a:pt x="1109381" y="0"/>
                  <a:pt x="1429352" y="320030"/>
                  <a:pt x="1429352" y="714808"/>
                </a:cubicBezTo>
                <a:cubicBezTo>
                  <a:pt x="1429352" y="1109586"/>
                  <a:pt x="1109381" y="1429616"/>
                  <a:pt x="714676" y="1429616"/>
                </a:cubicBezTo>
                <a:cubicBezTo>
                  <a:pt x="319971" y="1429616"/>
                  <a:pt x="0" y="1109586"/>
                  <a:pt x="0" y="714808"/>
                </a:cubicBezTo>
                <a:cubicBezTo>
                  <a:pt x="0" y="320030"/>
                  <a:pt x="319971" y="0"/>
                  <a:pt x="714676" y="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en-ID" sz="400" dirty="0">
                <a:solidFill>
                  <a:schemeClr val="lt1"/>
                </a:solidFill>
              </a:defRPr>
            </a:lvl1pPr>
          </a:lstStyle>
          <a:p>
            <a:pPr lvl="0" algn="ctr"/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6D2784A-E213-44A9-99A0-D67E13734E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81324" y="2130283"/>
            <a:ext cx="1429352" cy="1429616"/>
          </a:xfrm>
          <a:custGeom>
            <a:avLst/>
            <a:gdLst>
              <a:gd name="connsiteX0" fmla="*/ 714676 w 1429352"/>
              <a:gd name="connsiteY0" fmla="*/ 0 h 1429616"/>
              <a:gd name="connsiteX1" fmla="*/ 1429352 w 1429352"/>
              <a:gd name="connsiteY1" fmla="*/ 714808 h 1429616"/>
              <a:gd name="connsiteX2" fmla="*/ 714676 w 1429352"/>
              <a:gd name="connsiteY2" fmla="*/ 1429616 h 1429616"/>
              <a:gd name="connsiteX3" fmla="*/ 0 w 1429352"/>
              <a:gd name="connsiteY3" fmla="*/ 714808 h 1429616"/>
              <a:gd name="connsiteX4" fmla="*/ 714676 w 1429352"/>
              <a:gd name="connsiteY4" fmla="*/ 0 h 142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352" h="1429616">
                <a:moveTo>
                  <a:pt x="714676" y="0"/>
                </a:moveTo>
                <a:cubicBezTo>
                  <a:pt x="1109381" y="0"/>
                  <a:pt x="1429352" y="320030"/>
                  <a:pt x="1429352" y="714808"/>
                </a:cubicBezTo>
                <a:cubicBezTo>
                  <a:pt x="1429352" y="1109586"/>
                  <a:pt x="1109381" y="1429616"/>
                  <a:pt x="714676" y="1429616"/>
                </a:cubicBezTo>
                <a:cubicBezTo>
                  <a:pt x="319971" y="1429616"/>
                  <a:pt x="0" y="1109586"/>
                  <a:pt x="0" y="714808"/>
                </a:cubicBezTo>
                <a:cubicBezTo>
                  <a:pt x="0" y="320030"/>
                  <a:pt x="319971" y="0"/>
                  <a:pt x="714676" y="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en-ID" sz="400" dirty="0">
                <a:solidFill>
                  <a:schemeClr val="lt1"/>
                </a:solidFill>
              </a:defRPr>
            </a:lvl1pPr>
          </a:lstStyle>
          <a:p>
            <a:pPr lvl="0" algn="ctr"/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BE3130D-75DB-42B7-A62A-A2702AA9A4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51317" y="2130283"/>
            <a:ext cx="1429352" cy="1429616"/>
          </a:xfrm>
          <a:custGeom>
            <a:avLst/>
            <a:gdLst>
              <a:gd name="connsiteX0" fmla="*/ 714676 w 1429352"/>
              <a:gd name="connsiteY0" fmla="*/ 0 h 1429616"/>
              <a:gd name="connsiteX1" fmla="*/ 1429352 w 1429352"/>
              <a:gd name="connsiteY1" fmla="*/ 714808 h 1429616"/>
              <a:gd name="connsiteX2" fmla="*/ 714676 w 1429352"/>
              <a:gd name="connsiteY2" fmla="*/ 1429616 h 1429616"/>
              <a:gd name="connsiteX3" fmla="*/ 0 w 1429352"/>
              <a:gd name="connsiteY3" fmla="*/ 714808 h 1429616"/>
              <a:gd name="connsiteX4" fmla="*/ 714676 w 1429352"/>
              <a:gd name="connsiteY4" fmla="*/ 0 h 142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352" h="1429616">
                <a:moveTo>
                  <a:pt x="714676" y="0"/>
                </a:moveTo>
                <a:cubicBezTo>
                  <a:pt x="1109381" y="0"/>
                  <a:pt x="1429352" y="320030"/>
                  <a:pt x="1429352" y="714808"/>
                </a:cubicBezTo>
                <a:cubicBezTo>
                  <a:pt x="1429352" y="1109586"/>
                  <a:pt x="1109381" y="1429616"/>
                  <a:pt x="714676" y="1429616"/>
                </a:cubicBezTo>
                <a:cubicBezTo>
                  <a:pt x="319971" y="1429616"/>
                  <a:pt x="0" y="1109586"/>
                  <a:pt x="0" y="714808"/>
                </a:cubicBezTo>
                <a:cubicBezTo>
                  <a:pt x="0" y="320030"/>
                  <a:pt x="319971" y="0"/>
                  <a:pt x="714676" y="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en-ID" sz="400" dirty="0">
                <a:solidFill>
                  <a:schemeClr val="lt1"/>
                </a:solidFill>
              </a:defRPr>
            </a:lvl1pPr>
          </a:lstStyle>
          <a:p>
            <a:pPr lvl="0"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423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28A52817-9434-4248-A9F0-5409D58D80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1900" y="2027645"/>
            <a:ext cx="872827" cy="871943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4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fr-FR"/>
              <a:t>Picture</a:t>
            </a:r>
          </a:p>
          <a:p>
            <a:pPr lvl="0" algn="ctr"/>
            <a:endParaRPr lang="fr-FR"/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48CC145B-9158-4C89-BDE8-D80C6BEAD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40583" y="2027645"/>
            <a:ext cx="872827" cy="871943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4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fr-FR"/>
              <a:t>Picture</a:t>
            </a:r>
          </a:p>
          <a:p>
            <a:pPr lvl="0" algn="ctr"/>
            <a:endParaRPr lang="fr-FR"/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18240BEE-6B48-4E46-8571-243D0874F8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54344" y="2027645"/>
            <a:ext cx="872827" cy="871943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4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fr-FR"/>
              <a:t>Picture</a:t>
            </a:r>
          </a:p>
          <a:p>
            <a:pPr lvl="0" algn="ctr"/>
            <a:endParaRPr lang="fr-FR"/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891A3D34-F938-43C2-B3E0-F6637FB470E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31900" y="3324435"/>
            <a:ext cx="872827" cy="871943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4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fr-FR"/>
              <a:t>Picture</a:t>
            </a:r>
          </a:p>
          <a:p>
            <a:pPr lvl="0" algn="ctr"/>
            <a:endParaRPr lang="fr-FR"/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8AA6258D-C0D6-4D37-B7E6-AF882A75F99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40583" y="3324435"/>
            <a:ext cx="872827" cy="871943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4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fr-FR"/>
              <a:t>Picture</a:t>
            </a:r>
          </a:p>
          <a:p>
            <a:pPr lvl="0" algn="ctr"/>
            <a:endParaRPr lang="fr-FR"/>
          </a:p>
        </p:txBody>
      </p:sp>
      <p:sp>
        <p:nvSpPr>
          <p:cNvPr id="42" name="Picture Placeholder 10">
            <a:extLst>
              <a:ext uri="{FF2B5EF4-FFF2-40B4-BE49-F238E27FC236}">
                <a16:creationId xmlns:a16="http://schemas.microsoft.com/office/drawing/2014/main" id="{C05DB888-4CC2-422E-A90D-0F5961F5247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54344" y="3324435"/>
            <a:ext cx="872827" cy="871943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4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fr-FR"/>
              <a:t>Picture</a:t>
            </a:r>
          </a:p>
          <a:p>
            <a:pPr lvl="0" algn="ctr"/>
            <a:endParaRPr lang="fr-FR"/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91B0F4F4-8EDC-454F-99C3-EFA4EFF066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231900" y="4675694"/>
            <a:ext cx="872827" cy="871943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4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fr-FR"/>
              <a:t>Picture</a:t>
            </a:r>
          </a:p>
          <a:p>
            <a:pPr lvl="0" algn="ctr"/>
            <a:endParaRPr lang="fr-FR"/>
          </a:p>
        </p:txBody>
      </p:sp>
      <p:sp>
        <p:nvSpPr>
          <p:cNvPr id="44" name="Picture Placeholder 10">
            <a:extLst>
              <a:ext uri="{FF2B5EF4-FFF2-40B4-BE49-F238E27FC236}">
                <a16:creationId xmlns:a16="http://schemas.microsoft.com/office/drawing/2014/main" id="{5F25E1E5-622D-44E9-9FD1-48BBA5FC389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40583" y="4675694"/>
            <a:ext cx="872827" cy="871943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4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fr-FR"/>
              <a:t>Picture</a:t>
            </a:r>
          </a:p>
          <a:p>
            <a:pPr lvl="0" algn="ctr"/>
            <a:endParaRPr lang="fr-FR"/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FF0CB30F-6742-4E8E-9918-FF5A545074A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54344" y="4675694"/>
            <a:ext cx="872827" cy="871943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4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fr-FR"/>
              <a:t>Picture</a:t>
            </a:r>
          </a:p>
          <a:p>
            <a:pPr lvl="0"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82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979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sung Galaxy S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1ECE218-6AC8-0E3E-5B42-827ABADB62DB}"/>
              </a:ext>
            </a:extLst>
          </p:cNvPr>
          <p:cNvSpPr/>
          <p:nvPr userDrawn="1"/>
        </p:nvSpPr>
        <p:spPr>
          <a:xfrm flipH="1">
            <a:off x="3730752" y="0"/>
            <a:ext cx="846124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BF6B322-7932-461A-D28B-452A1B328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8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25" r="18246" b="22188"/>
          <a:stretch/>
        </p:blipFill>
        <p:spPr>
          <a:xfrm flipH="1">
            <a:off x="1669142" y="0"/>
            <a:ext cx="5133972" cy="6858000"/>
          </a:xfrm>
          <a:prstGeom prst="rect">
            <a:avLst/>
          </a:prstGeom>
        </p:spPr>
      </p:pic>
      <p:sp>
        <p:nvSpPr>
          <p:cNvPr id="5" name="Shape">
            <a:extLst>
              <a:ext uri="{FF2B5EF4-FFF2-40B4-BE49-F238E27FC236}">
                <a16:creationId xmlns:a16="http://schemas.microsoft.com/office/drawing/2014/main" id="{AB6169AC-49A1-938C-A37F-4CB40A41DD9C}"/>
              </a:ext>
            </a:extLst>
          </p:cNvPr>
          <p:cNvSpPr/>
          <p:nvPr userDrawn="1"/>
        </p:nvSpPr>
        <p:spPr>
          <a:xfrm>
            <a:off x="2502576" y="1013763"/>
            <a:ext cx="2450424" cy="4844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16" y="3339"/>
                </a:moveTo>
                <a:cubicBezTo>
                  <a:pt x="21518" y="3339"/>
                  <a:pt x="21600" y="3297"/>
                  <a:pt x="21600" y="3246"/>
                </a:cubicBezTo>
                <a:lnTo>
                  <a:pt x="21600" y="2239"/>
                </a:lnTo>
                <a:cubicBezTo>
                  <a:pt x="21600" y="2188"/>
                  <a:pt x="21518" y="2146"/>
                  <a:pt x="21416" y="2146"/>
                </a:cubicBezTo>
                <a:lnTo>
                  <a:pt x="21350" y="2146"/>
                </a:lnTo>
                <a:lnTo>
                  <a:pt x="21350" y="1051"/>
                </a:lnTo>
                <a:cubicBezTo>
                  <a:pt x="21350" y="470"/>
                  <a:pt x="20420" y="0"/>
                  <a:pt x="19273" y="0"/>
                </a:cubicBezTo>
                <a:lnTo>
                  <a:pt x="2327" y="0"/>
                </a:lnTo>
                <a:cubicBezTo>
                  <a:pt x="1180" y="0"/>
                  <a:pt x="250" y="470"/>
                  <a:pt x="250" y="1051"/>
                </a:cubicBezTo>
                <a:lnTo>
                  <a:pt x="250" y="2146"/>
                </a:lnTo>
                <a:lnTo>
                  <a:pt x="184" y="2146"/>
                </a:lnTo>
                <a:cubicBezTo>
                  <a:pt x="82" y="2146"/>
                  <a:pt x="0" y="2188"/>
                  <a:pt x="0" y="2239"/>
                </a:cubicBezTo>
                <a:lnTo>
                  <a:pt x="0" y="4072"/>
                </a:lnTo>
                <a:cubicBezTo>
                  <a:pt x="0" y="4123"/>
                  <a:pt x="82" y="4165"/>
                  <a:pt x="184" y="4165"/>
                </a:cubicBezTo>
                <a:lnTo>
                  <a:pt x="250" y="4165"/>
                </a:lnTo>
                <a:lnTo>
                  <a:pt x="250" y="20549"/>
                </a:lnTo>
                <a:cubicBezTo>
                  <a:pt x="250" y="21130"/>
                  <a:pt x="1180" y="21600"/>
                  <a:pt x="2327" y="21600"/>
                </a:cubicBezTo>
                <a:lnTo>
                  <a:pt x="19273" y="21600"/>
                </a:lnTo>
                <a:cubicBezTo>
                  <a:pt x="20420" y="21600"/>
                  <a:pt x="21350" y="21130"/>
                  <a:pt x="21350" y="20549"/>
                </a:cubicBezTo>
                <a:lnTo>
                  <a:pt x="21350" y="4706"/>
                </a:lnTo>
                <a:lnTo>
                  <a:pt x="21416" y="4706"/>
                </a:lnTo>
                <a:cubicBezTo>
                  <a:pt x="21518" y="4706"/>
                  <a:pt x="21600" y="4664"/>
                  <a:pt x="21600" y="4613"/>
                </a:cubicBezTo>
                <a:lnTo>
                  <a:pt x="21600" y="3606"/>
                </a:lnTo>
                <a:cubicBezTo>
                  <a:pt x="21600" y="3555"/>
                  <a:pt x="21518" y="3513"/>
                  <a:pt x="21416" y="3513"/>
                </a:cubicBezTo>
                <a:lnTo>
                  <a:pt x="21350" y="3513"/>
                </a:lnTo>
                <a:lnTo>
                  <a:pt x="21350" y="3339"/>
                </a:lnTo>
                <a:cubicBezTo>
                  <a:pt x="21350" y="3339"/>
                  <a:pt x="21416" y="3339"/>
                  <a:pt x="21416" y="333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342900" dist="393700" dir="5400000" algn="t" rotWithShape="0">
              <a:schemeClr val="accent3">
                <a:lumMod val="75000"/>
                <a:alpha val="23000"/>
              </a:schemeClr>
            </a:outerShdw>
          </a:effectLst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94E4CB9-4BA5-C16B-5ABE-C46CA7781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11085" y="1082197"/>
            <a:ext cx="2245602" cy="4696798"/>
          </a:xfrm>
          <a:custGeom>
            <a:avLst/>
            <a:gdLst>
              <a:gd name="connsiteX0" fmla="*/ 181095 w 2103031"/>
              <a:gd name="connsiteY0" fmla="*/ 0 h 4398607"/>
              <a:gd name="connsiteX1" fmla="*/ 723209 w 2103031"/>
              <a:gd name="connsiteY1" fmla="*/ 0 h 4398607"/>
              <a:gd name="connsiteX2" fmla="*/ 832353 w 2103031"/>
              <a:gd name="connsiteY2" fmla="*/ 103361 h 4398607"/>
              <a:gd name="connsiteX3" fmla="*/ 1274671 w 2103031"/>
              <a:gd name="connsiteY3" fmla="*/ 103361 h 4398607"/>
              <a:gd name="connsiteX4" fmla="*/ 1383814 w 2103031"/>
              <a:gd name="connsiteY4" fmla="*/ 0 h 4398607"/>
              <a:gd name="connsiteX5" fmla="*/ 1921937 w 2103031"/>
              <a:gd name="connsiteY5" fmla="*/ 0 h 4398607"/>
              <a:gd name="connsiteX6" fmla="*/ 2103031 w 2103031"/>
              <a:gd name="connsiteY6" fmla="*/ 181095 h 4398607"/>
              <a:gd name="connsiteX7" fmla="*/ 2103031 w 2103031"/>
              <a:gd name="connsiteY7" fmla="*/ 306020 h 4398607"/>
              <a:gd name="connsiteX8" fmla="*/ 2103031 w 2103031"/>
              <a:gd name="connsiteY8" fmla="*/ 332719 h 4398607"/>
              <a:gd name="connsiteX9" fmla="*/ 2103031 w 2103031"/>
              <a:gd name="connsiteY9" fmla="*/ 4217472 h 4398607"/>
              <a:gd name="connsiteX10" fmla="*/ 1921937 w 2103031"/>
              <a:gd name="connsiteY10" fmla="*/ 4398607 h 4398607"/>
              <a:gd name="connsiteX11" fmla="*/ 181095 w 2103031"/>
              <a:gd name="connsiteY11" fmla="*/ 4398607 h 4398607"/>
              <a:gd name="connsiteX12" fmla="*/ 0 w 2103031"/>
              <a:gd name="connsiteY12" fmla="*/ 4217472 h 4398607"/>
              <a:gd name="connsiteX13" fmla="*/ 0 w 2103031"/>
              <a:gd name="connsiteY13" fmla="*/ 2306393 h 4398607"/>
              <a:gd name="connsiteX14" fmla="*/ 0 w 2103031"/>
              <a:gd name="connsiteY14" fmla="*/ 2300588 h 4398607"/>
              <a:gd name="connsiteX15" fmla="*/ 0 w 2103031"/>
              <a:gd name="connsiteY15" fmla="*/ 181095 h 4398607"/>
              <a:gd name="connsiteX16" fmla="*/ 181095 w 2103031"/>
              <a:gd name="connsiteY16" fmla="*/ 0 h 439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03031" h="4398607">
                <a:moveTo>
                  <a:pt x="181095" y="0"/>
                </a:moveTo>
                <a:lnTo>
                  <a:pt x="723209" y="0"/>
                </a:lnTo>
                <a:cubicBezTo>
                  <a:pt x="770527" y="22530"/>
                  <a:pt x="733822" y="103361"/>
                  <a:pt x="832353" y="103361"/>
                </a:cubicBezTo>
                <a:lnTo>
                  <a:pt x="1274671" y="103361"/>
                </a:lnTo>
                <a:cubicBezTo>
                  <a:pt x="1373299" y="103361"/>
                  <a:pt x="1336496" y="22530"/>
                  <a:pt x="1383814" y="0"/>
                </a:cubicBezTo>
                <a:lnTo>
                  <a:pt x="1921937" y="0"/>
                </a:lnTo>
                <a:cubicBezTo>
                  <a:pt x="2021928" y="0"/>
                  <a:pt x="2103031" y="81151"/>
                  <a:pt x="2103031" y="181095"/>
                </a:cubicBezTo>
                <a:lnTo>
                  <a:pt x="2103031" y="306020"/>
                </a:lnTo>
                <a:lnTo>
                  <a:pt x="2103031" y="332719"/>
                </a:lnTo>
                <a:lnTo>
                  <a:pt x="2103031" y="4217472"/>
                </a:lnTo>
                <a:cubicBezTo>
                  <a:pt x="2103031" y="4317513"/>
                  <a:pt x="2021928" y="4398607"/>
                  <a:pt x="1921937" y="4398607"/>
                </a:cubicBezTo>
                <a:lnTo>
                  <a:pt x="181095" y="4398607"/>
                </a:lnTo>
                <a:cubicBezTo>
                  <a:pt x="81103" y="4398607"/>
                  <a:pt x="0" y="4317513"/>
                  <a:pt x="0" y="4217472"/>
                </a:cubicBezTo>
                <a:lnTo>
                  <a:pt x="0" y="2306393"/>
                </a:lnTo>
                <a:lnTo>
                  <a:pt x="0" y="2300588"/>
                </a:lnTo>
                <a:lnTo>
                  <a:pt x="0" y="181095"/>
                </a:lnTo>
                <a:cubicBezTo>
                  <a:pt x="0" y="81151"/>
                  <a:pt x="81103" y="0"/>
                  <a:pt x="181095" y="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400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73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sung Galaxy S8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FCC313B-757B-4704-0387-5BE8467750C2}"/>
              </a:ext>
            </a:extLst>
          </p:cNvPr>
          <p:cNvSpPr/>
          <p:nvPr userDrawn="1"/>
        </p:nvSpPr>
        <p:spPr>
          <a:xfrm flipH="1">
            <a:off x="3730752" y="0"/>
            <a:ext cx="846124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EDDE8527-BCDF-8A22-F3F9-0FD07F54709C}"/>
              </a:ext>
            </a:extLst>
          </p:cNvPr>
          <p:cNvSpPr/>
          <p:nvPr userDrawn="1"/>
        </p:nvSpPr>
        <p:spPr>
          <a:xfrm>
            <a:off x="1168400" y="1558290"/>
            <a:ext cx="3898224" cy="5299710"/>
          </a:xfrm>
          <a:custGeom>
            <a:avLst/>
            <a:gdLst>
              <a:gd name="connsiteX0" fmla="*/ 419962 w 3898224"/>
              <a:gd name="connsiteY0" fmla="*/ 0 h 5299710"/>
              <a:gd name="connsiteX1" fmla="*/ 3478263 w 3898224"/>
              <a:gd name="connsiteY1" fmla="*/ 0 h 5299710"/>
              <a:gd name="connsiteX2" fmla="*/ 3853106 w 3898224"/>
              <a:gd name="connsiteY2" fmla="*/ 374972 h 5299710"/>
              <a:gd name="connsiteX3" fmla="*/ 3853106 w 3898224"/>
              <a:gd name="connsiteY3" fmla="*/ 765642 h 5299710"/>
              <a:gd name="connsiteX4" fmla="*/ 3865017 w 3898224"/>
              <a:gd name="connsiteY4" fmla="*/ 765642 h 5299710"/>
              <a:gd name="connsiteX5" fmla="*/ 3898224 w 3898224"/>
              <a:gd name="connsiteY5" fmla="*/ 798822 h 5299710"/>
              <a:gd name="connsiteX6" fmla="*/ 3898224 w 3898224"/>
              <a:gd name="connsiteY6" fmla="*/ 1158095 h 5299710"/>
              <a:gd name="connsiteX7" fmla="*/ 3865017 w 3898224"/>
              <a:gd name="connsiteY7" fmla="*/ 1191276 h 5299710"/>
              <a:gd name="connsiteX8" fmla="*/ 3853106 w 3898224"/>
              <a:gd name="connsiteY8" fmla="*/ 1191276 h 5299710"/>
              <a:gd name="connsiteX9" fmla="*/ 3853106 w 3898224"/>
              <a:gd name="connsiteY9" fmla="*/ 1253355 h 5299710"/>
              <a:gd name="connsiteX10" fmla="*/ 3865017 w 3898224"/>
              <a:gd name="connsiteY10" fmla="*/ 1253355 h 5299710"/>
              <a:gd name="connsiteX11" fmla="*/ 3898224 w 3898224"/>
              <a:gd name="connsiteY11" fmla="*/ 1286535 h 5299710"/>
              <a:gd name="connsiteX12" fmla="*/ 3898224 w 3898224"/>
              <a:gd name="connsiteY12" fmla="*/ 1645809 h 5299710"/>
              <a:gd name="connsiteX13" fmla="*/ 3865017 w 3898224"/>
              <a:gd name="connsiteY13" fmla="*/ 1678989 h 5299710"/>
              <a:gd name="connsiteX14" fmla="*/ 3853106 w 3898224"/>
              <a:gd name="connsiteY14" fmla="*/ 1678989 h 5299710"/>
              <a:gd name="connsiteX15" fmla="*/ 3853106 w 3898224"/>
              <a:gd name="connsiteY15" fmla="*/ 5299710 h 5299710"/>
              <a:gd name="connsiteX16" fmla="*/ 45119 w 3898224"/>
              <a:gd name="connsiteY16" fmla="*/ 5299710 h 5299710"/>
              <a:gd name="connsiteX17" fmla="*/ 45119 w 3898224"/>
              <a:gd name="connsiteY17" fmla="*/ 1485973 h 5299710"/>
              <a:gd name="connsiteX18" fmla="*/ 33207 w 3898224"/>
              <a:gd name="connsiteY18" fmla="*/ 1485973 h 5299710"/>
              <a:gd name="connsiteX19" fmla="*/ 0 w 3898224"/>
              <a:gd name="connsiteY19" fmla="*/ 1452793 h 5299710"/>
              <a:gd name="connsiteX20" fmla="*/ 0 w 3898224"/>
              <a:gd name="connsiteY20" fmla="*/ 798822 h 5299710"/>
              <a:gd name="connsiteX21" fmla="*/ 33207 w 3898224"/>
              <a:gd name="connsiteY21" fmla="*/ 765642 h 5299710"/>
              <a:gd name="connsiteX22" fmla="*/ 45119 w 3898224"/>
              <a:gd name="connsiteY22" fmla="*/ 765642 h 5299710"/>
              <a:gd name="connsiteX23" fmla="*/ 45119 w 3898224"/>
              <a:gd name="connsiteY23" fmla="*/ 374972 h 5299710"/>
              <a:gd name="connsiteX24" fmla="*/ 419962 w 3898224"/>
              <a:gd name="connsiteY24" fmla="*/ 0 h 529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98224" h="5299710">
                <a:moveTo>
                  <a:pt x="419962" y="0"/>
                </a:moveTo>
                <a:lnTo>
                  <a:pt x="3478263" y="0"/>
                </a:lnTo>
                <a:cubicBezTo>
                  <a:pt x="3685266" y="0"/>
                  <a:pt x="3853106" y="167685"/>
                  <a:pt x="3853106" y="374972"/>
                </a:cubicBezTo>
                <a:lnTo>
                  <a:pt x="3853106" y="765642"/>
                </a:lnTo>
                <a:lnTo>
                  <a:pt x="3865017" y="765642"/>
                </a:lnTo>
                <a:cubicBezTo>
                  <a:pt x="3883425" y="765642"/>
                  <a:pt x="3898224" y="780626"/>
                  <a:pt x="3898224" y="798822"/>
                </a:cubicBezTo>
                <a:lnTo>
                  <a:pt x="3898224" y="1158095"/>
                </a:lnTo>
                <a:cubicBezTo>
                  <a:pt x="3898224" y="1176291"/>
                  <a:pt x="3883425" y="1191276"/>
                  <a:pt x="3865017" y="1191276"/>
                </a:cubicBezTo>
                <a:cubicBezTo>
                  <a:pt x="3865017" y="1191276"/>
                  <a:pt x="3853106" y="1191276"/>
                  <a:pt x="3853106" y="1191276"/>
                </a:cubicBezTo>
                <a:lnTo>
                  <a:pt x="3853106" y="1253355"/>
                </a:lnTo>
                <a:lnTo>
                  <a:pt x="3865017" y="1253355"/>
                </a:lnTo>
                <a:cubicBezTo>
                  <a:pt x="3883425" y="1253355"/>
                  <a:pt x="3898224" y="1268339"/>
                  <a:pt x="3898224" y="1286535"/>
                </a:cubicBezTo>
                <a:lnTo>
                  <a:pt x="3898224" y="1645809"/>
                </a:lnTo>
                <a:cubicBezTo>
                  <a:pt x="3898224" y="1664004"/>
                  <a:pt x="3883425" y="1678989"/>
                  <a:pt x="3865017" y="1678989"/>
                </a:cubicBezTo>
                <a:lnTo>
                  <a:pt x="3853106" y="1678989"/>
                </a:lnTo>
                <a:lnTo>
                  <a:pt x="3853106" y="5299710"/>
                </a:lnTo>
                <a:lnTo>
                  <a:pt x="45119" y="5299710"/>
                </a:lnTo>
                <a:lnTo>
                  <a:pt x="45119" y="1485973"/>
                </a:lnTo>
                <a:lnTo>
                  <a:pt x="33207" y="1485973"/>
                </a:lnTo>
                <a:cubicBezTo>
                  <a:pt x="14799" y="1485973"/>
                  <a:pt x="0" y="1470988"/>
                  <a:pt x="0" y="1452793"/>
                </a:cubicBezTo>
                <a:lnTo>
                  <a:pt x="0" y="798822"/>
                </a:lnTo>
                <a:cubicBezTo>
                  <a:pt x="0" y="780626"/>
                  <a:pt x="14799" y="765642"/>
                  <a:pt x="33207" y="765642"/>
                </a:cubicBezTo>
                <a:lnTo>
                  <a:pt x="45119" y="765642"/>
                </a:lnTo>
                <a:lnTo>
                  <a:pt x="45119" y="374972"/>
                </a:lnTo>
                <a:cubicBezTo>
                  <a:pt x="45119" y="167685"/>
                  <a:pt x="212959" y="0"/>
                  <a:pt x="419962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342900" dist="393700" dir="5400000" algn="t" rotWithShape="0">
              <a:schemeClr val="accent3">
                <a:lumMod val="75000"/>
                <a:alpha val="23000"/>
              </a:scheme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E5B70E6A-A01B-66C7-FA54-D9DBA2CE0E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37417" y="1670276"/>
            <a:ext cx="3572386" cy="5187725"/>
          </a:xfrm>
          <a:custGeom>
            <a:avLst/>
            <a:gdLst>
              <a:gd name="connsiteX0" fmla="*/ 307623 w 3572386"/>
              <a:gd name="connsiteY0" fmla="*/ 0 h 5187725"/>
              <a:gd name="connsiteX1" fmla="*/ 1228504 w 3572386"/>
              <a:gd name="connsiteY1" fmla="*/ 0 h 5187725"/>
              <a:gd name="connsiteX2" fmla="*/ 1413905 w 3572386"/>
              <a:gd name="connsiteY2" fmla="*/ 175578 h 5187725"/>
              <a:gd name="connsiteX3" fmla="*/ 2165264 w 3572386"/>
              <a:gd name="connsiteY3" fmla="*/ 175578 h 5187725"/>
              <a:gd name="connsiteX4" fmla="*/ 2350664 w 3572386"/>
              <a:gd name="connsiteY4" fmla="*/ 0 h 5187725"/>
              <a:gd name="connsiteX5" fmla="*/ 3264765 w 3572386"/>
              <a:gd name="connsiteY5" fmla="*/ 0 h 5187725"/>
              <a:gd name="connsiteX6" fmla="*/ 3572386 w 3572386"/>
              <a:gd name="connsiteY6" fmla="*/ 307623 h 5187725"/>
              <a:gd name="connsiteX7" fmla="*/ 3572386 w 3572386"/>
              <a:gd name="connsiteY7" fmla="*/ 519831 h 5187725"/>
              <a:gd name="connsiteX8" fmla="*/ 3572386 w 3572386"/>
              <a:gd name="connsiteY8" fmla="*/ 565184 h 5187725"/>
              <a:gd name="connsiteX9" fmla="*/ 3572386 w 3572386"/>
              <a:gd name="connsiteY9" fmla="*/ 5187725 h 5187725"/>
              <a:gd name="connsiteX10" fmla="*/ 0 w 3572386"/>
              <a:gd name="connsiteY10" fmla="*/ 5187725 h 5187725"/>
              <a:gd name="connsiteX11" fmla="*/ 0 w 3572386"/>
              <a:gd name="connsiteY11" fmla="*/ 3917830 h 5187725"/>
              <a:gd name="connsiteX12" fmla="*/ 0 w 3572386"/>
              <a:gd name="connsiteY12" fmla="*/ 3907969 h 5187725"/>
              <a:gd name="connsiteX13" fmla="*/ 0 w 3572386"/>
              <a:gd name="connsiteY13" fmla="*/ 307623 h 5187725"/>
              <a:gd name="connsiteX14" fmla="*/ 307623 w 3572386"/>
              <a:gd name="connsiteY14" fmla="*/ 0 h 518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2386" h="5187725">
                <a:moveTo>
                  <a:pt x="307623" y="0"/>
                </a:moveTo>
                <a:lnTo>
                  <a:pt x="1228504" y="0"/>
                </a:lnTo>
                <a:cubicBezTo>
                  <a:pt x="1308883" y="38272"/>
                  <a:pt x="1246532" y="175578"/>
                  <a:pt x="1413905" y="175578"/>
                </a:cubicBezTo>
                <a:lnTo>
                  <a:pt x="2165264" y="175578"/>
                </a:lnTo>
                <a:cubicBezTo>
                  <a:pt x="2332802" y="175578"/>
                  <a:pt x="2270285" y="38272"/>
                  <a:pt x="2350664" y="0"/>
                </a:cubicBezTo>
                <a:lnTo>
                  <a:pt x="3264765" y="0"/>
                </a:lnTo>
                <a:cubicBezTo>
                  <a:pt x="3434618" y="0"/>
                  <a:pt x="3572386" y="137850"/>
                  <a:pt x="3572386" y="307623"/>
                </a:cubicBezTo>
                <a:lnTo>
                  <a:pt x="3572386" y="519831"/>
                </a:lnTo>
                <a:lnTo>
                  <a:pt x="3572386" y="565184"/>
                </a:lnTo>
                <a:lnTo>
                  <a:pt x="3572386" y="5187725"/>
                </a:lnTo>
                <a:lnTo>
                  <a:pt x="0" y="5187725"/>
                </a:lnTo>
                <a:lnTo>
                  <a:pt x="0" y="3917830"/>
                </a:lnTo>
                <a:lnTo>
                  <a:pt x="0" y="3907969"/>
                </a:lnTo>
                <a:lnTo>
                  <a:pt x="0" y="307623"/>
                </a:lnTo>
                <a:cubicBezTo>
                  <a:pt x="0" y="137850"/>
                  <a:pt x="137769" y="0"/>
                  <a:pt x="307623" y="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400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88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B659D21-43DC-76EA-23A1-5D35E2415A2E}"/>
              </a:ext>
            </a:extLst>
          </p:cNvPr>
          <p:cNvSpPr/>
          <p:nvPr userDrawn="1"/>
        </p:nvSpPr>
        <p:spPr>
          <a:xfrm flipH="1">
            <a:off x="0" y="0"/>
            <a:ext cx="82565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477AFCB6-4618-472B-36A2-07E55BBB53CD}"/>
              </a:ext>
            </a:extLst>
          </p:cNvPr>
          <p:cNvSpPr/>
          <p:nvPr userDrawn="1"/>
        </p:nvSpPr>
        <p:spPr>
          <a:xfrm>
            <a:off x="5751569" y="2549598"/>
            <a:ext cx="3508586" cy="4308402"/>
          </a:xfrm>
          <a:custGeom>
            <a:avLst/>
            <a:gdLst>
              <a:gd name="connsiteX0" fmla="*/ 377985 w 3508586"/>
              <a:gd name="connsiteY0" fmla="*/ 0 h 4308402"/>
              <a:gd name="connsiteX1" fmla="*/ 3130601 w 3508586"/>
              <a:gd name="connsiteY1" fmla="*/ 0 h 4308402"/>
              <a:gd name="connsiteX2" fmla="*/ 3467977 w 3508586"/>
              <a:gd name="connsiteY2" fmla="*/ 337493 h 4308402"/>
              <a:gd name="connsiteX3" fmla="*/ 3467977 w 3508586"/>
              <a:gd name="connsiteY3" fmla="*/ 689114 h 4308402"/>
              <a:gd name="connsiteX4" fmla="*/ 3478698 w 3508586"/>
              <a:gd name="connsiteY4" fmla="*/ 689114 h 4308402"/>
              <a:gd name="connsiteX5" fmla="*/ 3508586 w 3508586"/>
              <a:gd name="connsiteY5" fmla="*/ 718978 h 4308402"/>
              <a:gd name="connsiteX6" fmla="*/ 3508586 w 3508586"/>
              <a:gd name="connsiteY6" fmla="*/ 1042341 h 4308402"/>
              <a:gd name="connsiteX7" fmla="*/ 3478698 w 3508586"/>
              <a:gd name="connsiteY7" fmla="*/ 1072205 h 4308402"/>
              <a:gd name="connsiteX8" fmla="*/ 3467977 w 3508586"/>
              <a:gd name="connsiteY8" fmla="*/ 1072205 h 4308402"/>
              <a:gd name="connsiteX9" fmla="*/ 3467977 w 3508586"/>
              <a:gd name="connsiteY9" fmla="*/ 1128079 h 4308402"/>
              <a:gd name="connsiteX10" fmla="*/ 3478698 w 3508586"/>
              <a:gd name="connsiteY10" fmla="*/ 1128079 h 4308402"/>
              <a:gd name="connsiteX11" fmla="*/ 3508586 w 3508586"/>
              <a:gd name="connsiteY11" fmla="*/ 1157943 h 4308402"/>
              <a:gd name="connsiteX12" fmla="*/ 3508586 w 3508586"/>
              <a:gd name="connsiteY12" fmla="*/ 1481306 h 4308402"/>
              <a:gd name="connsiteX13" fmla="*/ 3478698 w 3508586"/>
              <a:gd name="connsiteY13" fmla="*/ 1511170 h 4308402"/>
              <a:gd name="connsiteX14" fmla="*/ 3467977 w 3508586"/>
              <a:gd name="connsiteY14" fmla="*/ 1511170 h 4308402"/>
              <a:gd name="connsiteX15" fmla="*/ 3467977 w 3508586"/>
              <a:gd name="connsiteY15" fmla="*/ 4308402 h 4308402"/>
              <a:gd name="connsiteX16" fmla="*/ 40609 w 3508586"/>
              <a:gd name="connsiteY16" fmla="*/ 4308402 h 4308402"/>
              <a:gd name="connsiteX17" fmla="*/ 40609 w 3508586"/>
              <a:gd name="connsiteY17" fmla="*/ 1337446 h 4308402"/>
              <a:gd name="connsiteX18" fmla="*/ 29888 w 3508586"/>
              <a:gd name="connsiteY18" fmla="*/ 1337446 h 4308402"/>
              <a:gd name="connsiteX19" fmla="*/ 0 w 3508586"/>
              <a:gd name="connsiteY19" fmla="*/ 1307582 h 4308402"/>
              <a:gd name="connsiteX20" fmla="*/ 0 w 3508586"/>
              <a:gd name="connsiteY20" fmla="*/ 718978 h 4308402"/>
              <a:gd name="connsiteX21" fmla="*/ 29888 w 3508586"/>
              <a:gd name="connsiteY21" fmla="*/ 689114 h 4308402"/>
              <a:gd name="connsiteX22" fmla="*/ 40609 w 3508586"/>
              <a:gd name="connsiteY22" fmla="*/ 689114 h 4308402"/>
              <a:gd name="connsiteX23" fmla="*/ 40609 w 3508586"/>
              <a:gd name="connsiteY23" fmla="*/ 337493 h 4308402"/>
              <a:gd name="connsiteX24" fmla="*/ 377985 w 3508586"/>
              <a:gd name="connsiteY24" fmla="*/ 0 h 430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08586" h="4308402">
                <a:moveTo>
                  <a:pt x="377985" y="0"/>
                </a:moveTo>
                <a:lnTo>
                  <a:pt x="3130601" y="0"/>
                </a:lnTo>
                <a:cubicBezTo>
                  <a:pt x="3316913" y="0"/>
                  <a:pt x="3467977" y="150925"/>
                  <a:pt x="3467977" y="337493"/>
                </a:cubicBezTo>
                <a:lnTo>
                  <a:pt x="3467977" y="689114"/>
                </a:lnTo>
                <a:lnTo>
                  <a:pt x="3478698" y="689114"/>
                </a:lnTo>
                <a:cubicBezTo>
                  <a:pt x="3495266" y="689114"/>
                  <a:pt x="3508586" y="702601"/>
                  <a:pt x="3508586" y="718978"/>
                </a:cubicBezTo>
                <a:lnTo>
                  <a:pt x="3508586" y="1042341"/>
                </a:lnTo>
                <a:cubicBezTo>
                  <a:pt x="3508586" y="1058718"/>
                  <a:pt x="3495266" y="1072205"/>
                  <a:pt x="3478698" y="1072205"/>
                </a:cubicBezTo>
                <a:cubicBezTo>
                  <a:pt x="3478698" y="1072205"/>
                  <a:pt x="3467977" y="1072205"/>
                  <a:pt x="3467977" y="1072205"/>
                </a:cubicBezTo>
                <a:lnTo>
                  <a:pt x="3467977" y="1128079"/>
                </a:lnTo>
                <a:lnTo>
                  <a:pt x="3478698" y="1128079"/>
                </a:lnTo>
                <a:cubicBezTo>
                  <a:pt x="3495266" y="1128079"/>
                  <a:pt x="3508586" y="1141566"/>
                  <a:pt x="3508586" y="1157943"/>
                </a:cubicBezTo>
                <a:lnTo>
                  <a:pt x="3508586" y="1481306"/>
                </a:lnTo>
                <a:cubicBezTo>
                  <a:pt x="3508586" y="1497683"/>
                  <a:pt x="3495266" y="1511170"/>
                  <a:pt x="3478698" y="1511170"/>
                </a:cubicBezTo>
                <a:lnTo>
                  <a:pt x="3467977" y="1511170"/>
                </a:lnTo>
                <a:lnTo>
                  <a:pt x="3467977" y="4308402"/>
                </a:lnTo>
                <a:lnTo>
                  <a:pt x="40609" y="4308402"/>
                </a:lnTo>
                <a:lnTo>
                  <a:pt x="40609" y="1337446"/>
                </a:lnTo>
                <a:lnTo>
                  <a:pt x="29888" y="1337446"/>
                </a:lnTo>
                <a:cubicBezTo>
                  <a:pt x="13320" y="1337446"/>
                  <a:pt x="0" y="1323959"/>
                  <a:pt x="0" y="1307582"/>
                </a:cubicBezTo>
                <a:lnTo>
                  <a:pt x="0" y="718978"/>
                </a:lnTo>
                <a:cubicBezTo>
                  <a:pt x="0" y="702601"/>
                  <a:pt x="13320" y="689114"/>
                  <a:pt x="29888" y="689114"/>
                </a:cubicBezTo>
                <a:lnTo>
                  <a:pt x="40609" y="689114"/>
                </a:lnTo>
                <a:lnTo>
                  <a:pt x="40609" y="337493"/>
                </a:lnTo>
                <a:cubicBezTo>
                  <a:pt x="40609" y="150925"/>
                  <a:pt x="191673" y="0"/>
                  <a:pt x="377985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342900" dist="393700" dir="5400000" algn="t" rotWithShape="0">
              <a:schemeClr val="accent3">
                <a:lumMod val="75000"/>
                <a:alpha val="23000"/>
              </a:scheme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77B353A7-3C3B-D69C-3646-F0B1838974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04301" y="2649863"/>
            <a:ext cx="3215318" cy="4208139"/>
          </a:xfrm>
          <a:custGeom>
            <a:avLst/>
            <a:gdLst>
              <a:gd name="connsiteX0" fmla="*/ 276876 w 3215318"/>
              <a:gd name="connsiteY0" fmla="*/ 0 h 4208139"/>
              <a:gd name="connsiteX1" fmla="*/ 1105712 w 3215318"/>
              <a:gd name="connsiteY1" fmla="*/ 0 h 4208139"/>
              <a:gd name="connsiteX2" fmla="*/ 1272582 w 3215318"/>
              <a:gd name="connsiteY2" fmla="*/ 158028 h 4208139"/>
              <a:gd name="connsiteX3" fmla="*/ 1948841 w 3215318"/>
              <a:gd name="connsiteY3" fmla="*/ 158028 h 4208139"/>
              <a:gd name="connsiteX4" fmla="*/ 2115709 w 3215318"/>
              <a:gd name="connsiteY4" fmla="*/ 0 h 4208139"/>
              <a:gd name="connsiteX5" fmla="*/ 2938444 w 3215318"/>
              <a:gd name="connsiteY5" fmla="*/ 0 h 4208139"/>
              <a:gd name="connsiteX6" fmla="*/ 3215318 w 3215318"/>
              <a:gd name="connsiteY6" fmla="*/ 276876 h 4208139"/>
              <a:gd name="connsiteX7" fmla="*/ 3215318 w 3215318"/>
              <a:gd name="connsiteY7" fmla="*/ 467873 h 4208139"/>
              <a:gd name="connsiteX8" fmla="*/ 3215318 w 3215318"/>
              <a:gd name="connsiteY8" fmla="*/ 508693 h 4208139"/>
              <a:gd name="connsiteX9" fmla="*/ 3215318 w 3215318"/>
              <a:gd name="connsiteY9" fmla="*/ 4208139 h 4208139"/>
              <a:gd name="connsiteX10" fmla="*/ 0 w 3215318"/>
              <a:gd name="connsiteY10" fmla="*/ 4208139 h 4208139"/>
              <a:gd name="connsiteX11" fmla="*/ 0 w 3215318"/>
              <a:gd name="connsiteY11" fmla="*/ 3526234 h 4208139"/>
              <a:gd name="connsiteX12" fmla="*/ 0 w 3215318"/>
              <a:gd name="connsiteY12" fmla="*/ 3517359 h 4208139"/>
              <a:gd name="connsiteX13" fmla="*/ 0 w 3215318"/>
              <a:gd name="connsiteY13" fmla="*/ 276876 h 4208139"/>
              <a:gd name="connsiteX14" fmla="*/ 276876 w 3215318"/>
              <a:gd name="connsiteY14" fmla="*/ 0 h 420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5318" h="4208139">
                <a:moveTo>
                  <a:pt x="276876" y="0"/>
                </a:moveTo>
                <a:lnTo>
                  <a:pt x="1105712" y="0"/>
                </a:lnTo>
                <a:cubicBezTo>
                  <a:pt x="1178057" y="34446"/>
                  <a:pt x="1121939" y="158028"/>
                  <a:pt x="1272582" y="158028"/>
                </a:cubicBezTo>
                <a:lnTo>
                  <a:pt x="1948841" y="158028"/>
                </a:lnTo>
                <a:cubicBezTo>
                  <a:pt x="2099633" y="158028"/>
                  <a:pt x="2043365" y="34446"/>
                  <a:pt x="2115709" y="0"/>
                </a:cubicBezTo>
                <a:lnTo>
                  <a:pt x="2938444" y="0"/>
                </a:lnTo>
                <a:cubicBezTo>
                  <a:pt x="3091320" y="0"/>
                  <a:pt x="3215318" y="124072"/>
                  <a:pt x="3215318" y="276876"/>
                </a:cubicBezTo>
                <a:lnTo>
                  <a:pt x="3215318" y="467873"/>
                </a:lnTo>
                <a:lnTo>
                  <a:pt x="3215318" y="508693"/>
                </a:lnTo>
                <a:lnTo>
                  <a:pt x="3215318" y="4208139"/>
                </a:lnTo>
                <a:lnTo>
                  <a:pt x="0" y="4208139"/>
                </a:lnTo>
                <a:lnTo>
                  <a:pt x="0" y="3526234"/>
                </a:lnTo>
                <a:lnTo>
                  <a:pt x="0" y="3517359"/>
                </a:lnTo>
                <a:lnTo>
                  <a:pt x="0" y="276876"/>
                </a:lnTo>
                <a:cubicBezTo>
                  <a:pt x="0" y="124072"/>
                  <a:pt x="123998" y="0"/>
                  <a:pt x="276876" y="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400">
                <a:solidFill>
                  <a:schemeClr val="lt1"/>
                </a:solidFill>
              </a:defRPr>
            </a:lvl1pPr>
          </a:lstStyle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71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2001" cy="6857999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fr-FR" sz="400" dirty="0">
                <a:solidFill>
                  <a:schemeClr val="lt1"/>
                </a:solidFill>
                <a:latin typeface="+mn-lt"/>
                <a:cs typeface="+mn-cs"/>
              </a:defRPr>
            </a:lvl1pPr>
          </a:lstStyle>
          <a:p>
            <a:pPr lvl="0" algn="ctr"/>
            <a:r>
              <a:rPr lang="fr-FR"/>
              <a:t>	</a:t>
            </a:r>
          </a:p>
          <a:p>
            <a:pPr lvl="0" algn="ctr"/>
            <a:endParaRPr lang="fr-FR"/>
          </a:p>
          <a:p>
            <a:pPr lvl="0" algn="ctr"/>
            <a:r>
              <a:rPr lang="fr-FR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68624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ul 2">
    <p:bg>
      <p:bgPr>
        <a:solidFill>
          <a:srgbClr val="BDD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123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5E912AD-84A4-9F96-AA74-24E3786E64DA}"/>
              </a:ext>
            </a:extLst>
          </p:cNvPr>
          <p:cNvSpPr/>
          <p:nvPr userDrawn="1"/>
        </p:nvSpPr>
        <p:spPr>
          <a:xfrm flipV="1">
            <a:off x="0" y="2284024"/>
            <a:ext cx="12191999" cy="45739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488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F884E70-6198-B4D6-DA22-F39334F575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pt-BR" sz="400" dirty="0">
                <a:solidFill>
                  <a:schemeClr val="lt1"/>
                </a:solidFill>
              </a:defRPr>
            </a:lvl1pPr>
          </a:lstStyle>
          <a:p>
            <a:pPr lvl="0"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59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F884E70-6198-B4D6-DA22-F39334F575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6588" y="1"/>
            <a:ext cx="3935412" cy="68580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pt-BR" sz="400" dirty="0">
                <a:solidFill>
                  <a:schemeClr val="lt1"/>
                </a:solidFill>
              </a:defRPr>
            </a:lvl1pPr>
          </a:lstStyle>
          <a:p>
            <a:pPr lvl="0"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323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F884E70-6198-B4D6-DA22-F39334F575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6588" y="1"/>
            <a:ext cx="3935412" cy="68580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pt-BR" sz="400" dirty="0">
                <a:solidFill>
                  <a:schemeClr val="lt1"/>
                </a:solidFill>
              </a:defRPr>
            </a:lvl1pPr>
          </a:lstStyle>
          <a:p>
            <a:pPr lvl="0"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380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F884E70-6198-B4D6-DA22-F39334F575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096000" cy="68580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pt-BR" sz="400" dirty="0">
                <a:solidFill>
                  <a:schemeClr val="lt1"/>
                </a:solidFill>
              </a:defRPr>
            </a:lvl1pPr>
          </a:lstStyle>
          <a:p>
            <a:pPr lvl="0"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708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F884E70-6198-B4D6-DA22-F39334F575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>
            <a:lvl1pPr>
              <a:defRPr lang="pt-BR" sz="400" dirty="0">
                <a:solidFill>
                  <a:schemeClr val="lt1"/>
                </a:solidFill>
              </a:defRPr>
            </a:lvl1pPr>
          </a:lstStyle>
          <a:p>
            <a:pPr lvl="0"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400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08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BC71D8B-C003-841C-E629-C3927E3D0DC3}"/>
              </a:ext>
            </a:extLst>
          </p:cNvPr>
          <p:cNvGrpSpPr/>
          <p:nvPr/>
        </p:nvGrpSpPr>
        <p:grpSpPr>
          <a:xfrm>
            <a:off x="5287099" y="2786933"/>
            <a:ext cx="1681304" cy="951176"/>
            <a:chOff x="9300689" y="5133946"/>
            <a:chExt cx="1993411" cy="1127747"/>
          </a:xfrm>
          <a:solidFill>
            <a:srgbClr val="F9F9F9"/>
          </a:solidFill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035530C1-D68A-3ED9-8FD1-E451D09DC17F}"/>
                </a:ext>
              </a:extLst>
            </p:cNvPr>
            <p:cNvSpPr/>
            <p:nvPr/>
          </p:nvSpPr>
          <p:spPr>
            <a:xfrm>
              <a:off x="9300689" y="5188100"/>
              <a:ext cx="750926" cy="1073398"/>
            </a:xfrm>
            <a:custGeom>
              <a:avLst/>
              <a:gdLst>
                <a:gd name="connsiteX0" fmla="*/ 390208 w 750926"/>
                <a:gd name="connsiteY0" fmla="*/ 288538 h 1073398"/>
                <a:gd name="connsiteX1" fmla="*/ 204939 w 750926"/>
                <a:gd name="connsiteY1" fmla="*/ 346053 h 1073398"/>
                <a:gd name="connsiteX2" fmla="*/ 171883 w 750926"/>
                <a:gd name="connsiteY2" fmla="*/ 369722 h 1073398"/>
                <a:gd name="connsiteX3" fmla="*/ 170903 w 750926"/>
                <a:gd name="connsiteY3" fmla="*/ 0 h 1073398"/>
                <a:gd name="connsiteX4" fmla="*/ 0 w 750926"/>
                <a:gd name="connsiteY4" fmla="*/ 51002 h 1073398"/>
                <a:gd name="connsiteX5" fmla="*/ 0 w 750926"/>
                <a:gd name="connsiteY5" fmla="*/ 1056783 h 1073398"/>
                <a:gd name="connsiteX6" fmla="*/ 173934 w 750926"/>
                <a:gd name="connsiteY6" fmla="*/ 1056644 h 1073398"/>
                <a:gd name="connsiteX7" fmla="*/ 173745 w 750926"/>
                <a:gd name="connsiteY7" fmla="*/ 993648 h 1073398"/>
                <a:gd name="connsiteX8" fmla="*/ 206940 w 750926"/>
                <a:gd name="connsiteY8" fmla="*/ 1017103 h 1073398"/>
                <a:gd name="connsiteX9" fmla="*/ 392547 w 750926"/>
                <a:gd name="connsiteY9" fmla="*/ 1073397 h 1073398"/>
                <a:gd name="connsiteX10" fmla="*/ 750925 w 750926"/>
                <a:gd name="connsiteY10" fmla="*/ 679766 h 1073398"/>
                <a:gd name="connsiteX11" fmla="*/ 390208 w 750926"/>
                <a:gd name="connsiteY11" fmla="*/ 288538 h 1073398"/>
                <a:gd name="connsiteX12" fmla="*/ 377618 w 750926"/>
                <a:gd name="connsiteY12" fmla="*/ 897403 h 1073398"/>
                <a:gd name="connsiteX13" fmla="*/ 172814 w 750926"/>
                <a:gd name="connsiteY13" fmla="*/ 681680 h 1073398"/>
                <a:gd name="connsiteX14" fmla="*/ 376320 w 750926"/>
                <a:gd name="connsiteY14" fmla="*/ 464621 h 1073398"/>
                <a:gd name="connsiteX15" fmla="*/ 579826 w 750926"/>
                <a:gd name="connsiteY15" fmla="*/ 680330 h 1073398"/>
                <a:gd name="connsiteX16" fmla="*/ 377618 w 750926"/>
                <a:gd name="connsiteY16" fmla="*/ 897403 h 10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0926" h="1073398">
                  <a:moveTo>
                    <a:pt x="390208" y="288538"/>
                  </a:moveTo>
                  <a:cubicBezTo>
                    <a:pt x="320234" y="288767"/>
                    <a:pt x="257884" y="308116"/>
                    <a:pt x="204939" y="346053"/>
                  </a:cubicBezTo>
                  <a:lnTo>
                    <a:pt x="171883" y="369722"/>
                  </a:lnTo>
                  <a:lnTo>
                    <a:pt x="170903" y="0"/>
                  </a:lnTo>
                  <a:lnTo>
                    <a:pt x="0" y="51002"/>
                  </a:lnTo>
                  <a:lnTo>
                    <a:pt x="0" y="1056783"/>
                  </a:lnTo>
                  <a:lnTo>
                    <a:pt x="173934" y="1056644"/>
                  </a:lnTo>
                  <a:lnTo>
                    <a:pt x="173745" y="993648"/>
                  </a:lnTo>
                  <a:lnTo>
                    <a:pt x="206940" y="1017103"/>
                  </a:lnTo>
                  <a:cubicBezTo>
                    <a:pt x="260098" y="1054676"/>
                    <a:pt x="322548" y="1073622"/>
                    <a:pt x="392547" y="1073397"/>
                  </a:cubicBezTo>
                  <a:cubicBezTo>
                    <a:pt x="590808" y="1072740"/>
                    <a:pt x="751567" y="896154"/>
                    <a:pt x="750925" y="679766"/>
                  </a:cubicBezTo>
                  <a:cubicBezTo>
                    <a:pt x="750287" y="463389"/>
                    <a:pt x="588469" y="287885"/>
                    <a:pt x="390208" y="288538"/>
                  </a:cubicBezTo>
                  <a:close/>
                  <a:moveTo>
                    <a:pt x="377618" y="897403"/>
                  </a:moveTo>
                  <a:cubicBezTo>
                    <a:pt x="261228" y="897778"/>
                    <a:pt x="173181" y="805047"/>
                    <a:pt x="172814" y="681680"/>
                  </a:cubicBezTo>
                  <a:cubicBezTo>
                    <a:pt x="172450" y="558324"/>
                    <a:pt x="259934" y="465014"/>
                    <a:pt x="376320" y="464621"/>
                  </a:cubicBezTo>
                  <a:cubicBezTo>
                    <a:pt x="491993" y="464243"/>
                    <a:pt x="579473" y="556977"/>
                    <a:pt x="579826" y="680330"/>
                  </a:cubicBezTo>
                  <a:cubicBezTo>
                    <a:pt x="580204" y="803701"/>
                    <a:pt x="493273" y="897025"/>
                    <a:pt x="377618" y="897403"/>
                  </a:cubicBezTo>
                  <a:close/>
                </a:path>
              </a:pathLst>
            </a:custGeom>
            <a:grpFill/>
            <a:ln w="3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27C7E220-9391-D3A9-120F-5AD3DA791B30}"/>
                </a:ext>
              </a:extLst>
            </p:cNvPr>
            <p:cNvSpPr/>
            <p:nvPr/>
          </p:nvSpPr>
          <p:spPr>
            <a:xfrm>
              <a:off x="10087173" y="5460903"/>
              <a:ext cx="563424" cy="800790"/>
            </a:xfrm>
            <a:custGeom>
              <a:avLst/>
              <a:gdLst>
                <a:gd name="connsiteX0" fmla="*/ 325290 w 563424"/>
                <a:gd name="connsiteY0" fmla="*/ 327022 h 800790"/>
                <a:gd name="connsiteX1" fmla="*/ 305997 w 563424"/>
                <a:gd name="connsiteY1" fmla="*/ 319856 h 800790"/>
                <a:gd name="connsiteX2" fmla="*/ 189005 w 563424"/>
                <a:gd name="connsiteY2" fmla="*/ 227713 h 800790"/>
                <a:gd name="connsiteX3" fmla="*/ 276136 w 563424"/>
                <a:gd name="connsiteY3" fmla="*/ 165967 h 800790"/>
                <a:gd name="connsiteX4" fmla="*/ 371368 w 563424"/>
                <a:gd name="connsiteY4" fmla="*/ 246684 h 800790"/>
                <a:gd name="connsiteX5" fmla="*/ 371368 w 563424"/>
                <a:gd name="connsiteY5" fmla="*/ 282382 h 800790"/>
                <a:gd name="connsiteX6" fmla="*/ 543137 w 563424"/>
                <a:gd name="connsiteY6" fmla="*/ 282382 h 800790"/>
                <a:gd name="connsiteX7" fmla="*/ 543137 w 563424"/>
                <a:gd name="connsiteY7" fmla="*/ 246684 h 800790"/>
                <a:gd name="connsiteX8" fmla="*/ 276136 w 563424"/>
                <a:gd name="connsiteY8" fmla="*/ 0 h 800790"/>
                <a:gd name="connsiteX9" fmla="*/ 18266 w 563424"/>
                <a:gd name="connsiteY9" fmla="*/ 227713 h 800790"/>
                <a:gd name="connsiteX10" fmla="*/ 258526 w 563424"/>
                <a:gd name="connsiteY10" fmla="*/ 474990 h 800790"/>
                <a:gd name="connsiteX11" fmla="*/ 269593 w 563424"/>
                <a:gd name="connsiteY11" fmla="*/ 478946 h 800790"/>
                <a:gd name="connsiteX12" fmla="*/ 391666 w 563424"/>
                <a:gd name="connsiteY12" fmla="*/ 568089 h 800790"/>
                <a:gd name="connsiteX13" fmla="*/ 291343 w 563424"/>
                <a:gd name="connsiteY13" fmla="*/ 633827 h 800790"/>
                <a:gd name="connsiteX14" fmla="*/ 171759 w 563424"/>
                <a:gd name="connsiteY14" fmla="*/ 543134 h 800790"/>
                <a:gd name="connsiteX15" fmla="*/ 171759 w 563424"/>
                <a:gd name="connsiteY15" fmla="*/ 505072 h 800790"/>
                <a:gd name="connsiteX16" fmla="*/ 0 w 563424"/>
                <a:gd name="connsiteY16" fmla="*/ 505072 h 800790"/>
                <a:gd name="connsiteX17" fmla="*/ 0 w 563424"/>
                <a:gd name="connsiteY17" fmla="*/ 543134 h 800790"/>
                <a:gd name="connsiteX18" fmla="*/ 291343 w 563424"/>
                <a:gd name="connsiteY18" fmla="*/ 800791 h 800790"/>
                <a:gd name="connsiteX19" fmla="*/ 563425 w 563424"/>
                <a:gd name="connsiteY19" fmla="*/ 568089 h 800790"/>
                <a:gd name="connsiteX20" fmla="*/ 325290 w 563424"/>
                <a:gd name="connsiteY20" fmla="*/ 327022 h 80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3424" h="800790">
                  <a:moveTo>
                    <a:pt x="325290" y="327022"/>
                  </a:moveTo>
                  <a:lnTo>
                    <a:pt x="305997" y="319856"/>
                  </a:lnTo>
                  <a:cubicBezTo>
                    <a:pt x="225106" y="289888"/>
                    <a:pt x="189005" y="269471"/>
                    <a:pt x="189005" y="227713"/>
                  </a:cubicBezTo>
                  <a:cubicBezTo>
                    <a:pt x="189005" y="182192"/>
                    <a:pt x="234009" y="165967"/>
                    <a:pt x="276136" y="165967"/>
                  </a:cubicBezTo>
                  <a:cubicBezTo>
                    <a:pt x="319568" y="165967"/>
                    <a:pt x="371368" y="179975"/>
                    <a:pt x="371368" y="246684"/>
                  </a:cubicBezTo>
                  <a:lnTo>
                    <a:pt x="371368" y="282382"/>
                  </a:lnTo>
                  <a:lnTo>
                    <a:pt x="543137" y="282382"/>
                  </a:lnTo>
                  <a:lnTo>
                    <a:pt x="543137" y="246684"/>
                  </a:lnTo>
                  <a:cubicBezTo>
                    <a:pt x="543137" y="101436"/>
                    <a:pt x="433340" y="0"/>
                    <a:pt x="276136" y="0"/>
                  </a:cubicBezTo>
                  <a:cubicBezTo>
                    <a:pt x="106841" y="0"/>
                    <a:pt x="18266" y="114562"/>
                    <a:pt x="18266" y="227713"/>
                  </a:cubicBezTo>
                  <a:cubicBezTo>
                    <a:pt x="18266" y="389071"/>
                    <a:pt x="151485" y="436710"/>
                    <a:pt x="258526" y="474990"/>
                  </a:cubicBezTo>
                  <a:lnTo>
                    <a:pt x="269593" y="478946"/>
                  </a:lnTo>
                  <a:cubicBezTo>
                    <a:pt x="352296" y="509592"/>
                    <a:pt x="391666" y="530741"/>
                    <a:pt x="391666" y="568089"/>
                  </a:cubicBezTo>
                  <a:cubicBezTo>
                    <a:pt x="391666" y="616610"/>
                    <a:pt x="337630" y="633827"/>
                    <a:pt x="291343" y="633827"/>
                  </a:cubicBezTo>
                  <a:cubicBezTo>
                    <a:pt x="236790" y="633827"/>
                    <a:pt x="171759" y="618109"/>
                    <a:pt x="171759" y="543134"/>
                  </a:cubicBezTo>
                  <a:lnTo>
                    <a:pt x="171759" y="505072"/>
                  </a:lnTo>
                  <a:lnTo>
                    <a:pt x="0" y="505072"/>
                  </a:lnTo>
                  <a:lnTo>
                    <a:pt x="0" y="543134"/>
                  </a:lnTo>
                  <a:cubicBezTo>
                    <a:pt x="0" y="697251"/>
                    <a:pt x="117096" y="800791"/>
                    <a:pt x="291343" y="800791"/>
                  </a:cubicBezTo>
                  <a:cubicBezTo>
                    <a:pt x="449000" y="800791"/>
                    <a:pt x="563425" y="702932"/>
                    <a:pt x="563425" y="568089"/>
                  </a:cubicBezTo>
                  <a:cubicBezTo>
                    <a:pt x="563425" y="415044"/>
                    <a:pt x="431379" y="366248"/>
                    <a:pt x="325290" y="327022"/>
                  </a:cubicBezTo>
                  <a:close/>
                </a:path>
              </a:pathLst>
            </a:custGeom>
            <a:grpFill/>
            <a:ln w="3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1415A990-EA3C-4952-208B-14A0DDE08BF1}"/>
                </a:ext>
              </a:extLst>
            </p:cNvPr>
            <p:cNvSpPr/>
            <p:nvPr/>
          </p:nvSpPr>
          <p:spPr>
            <a:xfrm>
              <a:off x="10687808" y="5460903"/>
              <a:ext cx="606292" cy="783848"/>
            </a:xfrm>
            <a:custGeom>
              <a:avLst/>
              <a:gdLst>
                <a:gd name="connsiteX0" fmla="*/ 347553 w 606292"/>
                <a:gd name="connsiteY0" fmla="*/ 685283 h 783848"/>
                <a:gd name="connsiteX1" fmla="*/ 532882 w 606292"/>
                <a:gd name="connsiteY1" fmla="*/ 685283 h 783848"/>
                <a:gd name="connsiteX2" fmla="*/ 532882 w 606292"/>
                <a:gd name="connsiteY2" fmla="*/ 618713 h 783848"/>
                <a:gd name="connsiteX3" fmla="*/ 268259 w 606292"/>
                <a:gd name="connsiteY3" fmla="*/ 618713 h 783848"/>
                <a:gd name="connsiteX4" fmla="*/ 383226 w 606292"/>
                <a:gd name="connsiteY4" fmla="*/ 506793 h 783848"/>
                <a:gd name="connsiteX5" fmla="*/ 519775 w 606292"/>
                <a:gd name="connsiteY5" fmla="*/ 251408 h 783848"/>
                <a:gd name="connsiteX6" fmla="*/ 262423 w 606292"/>
                <a:gd name="connsiteY6" fmla="*/ 0 h 783848"/>
                <a:gd name="connsiteX7" fmla="*/ 0 w 606292"/>
                <a:gd name="connsiteY7" fmla="*/ 252390 h 783848"/>
                <a:gd name="connsiteX8" fmla="*/ 0 w 606292"/>
                <a:gd name="connsiteY8" fmla="*/ 282382 h 783848"/>
                <a:gd name="connsiteX9" fmla="*/ 169744 w 606292"/>
                <a:gd name="connsiteY9" fmla="*/ 282382 h 783848"/>
                <a:gd name="connsiteX10" fmla="*/ 169744 w 606292"/>
                <a:gd name="connsiteY10" fmla="*/ 252390 h 783848"/>
                <a:gd name="connsiteX11" fmla="*/ 263418 w 606292"/>
                <a:gd name="connsiteY11" fmla="*/ 165136 h 783848"/>
                <a:gd name="connsiteX12" fmla="*/ 349026 w 606292"/>
                <a:gd name="connsiteY12" fmla="*/ 251408 h 783848"/>
                <a:gd name="connsiteX13" fmla="*/ 260273 w 606292"/>
                <a:gd name="connsiteY13" fmla="*/ 395595 h 783848"/>
                <a:gd name="connsiteX14" fmla="*/ 92023 w 606292"/>
                <a:gd name="connsiteY14" fmla="*/ 563251 h 783848"/>
                <a:gd name="connsiteX15" fmla="*/ 0 w 606292"/>
                <a:gd name="connsiteY15" fmla="*/ 783848 h 783848"/>
                <a:gd name="connsiteX16" fmla="*/ 532882 w 606292"/>
                <a:gd name="connsiteY16" fmla="*/ 783848 h 783848"/>
                <a:gd name="connsiteX17" fmla="*/ 532882 w 606292"/>
                <a:gd name="connsiteY17" fmla="*/ 718107 h 783848"/>
                <a:gd name="connsiteX18" fmla="*/ 347553 w 606292"/>
                <a:gd name="connsiteY18" fmla="*/ 718107 h 783848"/>
                <a:gd name="connsiteX19" fmla="*/ 330924 w 606292"/>
                <a:gd name="connsiteY19" fmla="*/ 701696 h 783848"/>
                <a:gd name="connsiteX20" fmla="*/ 347553 w 606292"/>
                <a:gd name="connsiteY20" fmla="*/ 685283 h 783848"/>
                <a:gd name="connsiteX21" fmla="*/ 606293 w 606292"/>
                <a:gd name="connsiteY21" fmla="*/ 701622 h 783848"/>
                <a:gd name="connsiteX22" fmla="*/ 583199 w 606292"/>
                <a:gd name="connsiteY22" fmla="*/ 724748 h 783848"/>
                <a:gd name="connsiteX23" fmla="*/ 560105 w 606292"/>
                <a:gd name="connsiteY23" fmla="*/ 701622 h 783848"/>
                <a:gd name="connsiteX24" fmla="*/ 583199 w 606292"/>
                <a:gd name="connsiteY24" fmla="*/ 678481 h 783848"/>
                <a:gd name="connsiteX25" fmla="*/ 606293 w 606292"/>
                <a:gd name="connsiteY25" fmla="*/ 701622 h 78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6292" h="783848">
                  <a:moveTo>
                    <a:pt x="347553" y="685283"/>
                  </a:moveTo>
                  <a:lnTo>
                    <a:pt x="532882" y="685283"/>
                  </a:lnTo>
                  <a:lnTo>
                    <a:pt x="532882" y="618713"/>
                  </a:lnTo>
                  <a:lnTo>
                    <a:pt x="268259" y="618713"/>
                  </a:lnTo>
                  <a:lnTo>
                    <a:pt x="383226" y="506793"/>
                  </a:lnTo>
                  <a:cubicBezTo>
                    <a:pt x="476383" y="416418"/>
                    <a:pt x="519775" y="335284"/>
                    <a:pt x="519775" y="251408"/>
                  </a:cubicBezTo>
                  <a:cubicBezTo>
                    <a:pt x="519775" y="126477"/>
                    <a:pt x="431375" y="0"/>
                    <a:pt x="262423" y="0"/>
                  </a:cubicBezTo>
                  <a:cubicBezTo>
                    <a:pt x="136025" y="0"/>
                    <a:pt x="0" y="78992"/>
                    <a:pt x="0" y="252390"/>
                  </a:cubicBezTo>
                  <a:lnTo>
                    <a:pt x="0" y="282382"/>
                  </a:lnTo>
                  <a:lnTo>
                    <a:pt x="169744" y="282382"/>
                  </a:lnTo>
                  <a:lnTo>
                    <a:pt x="169744" y="252390"/>
                  </a:lnTo>
                  <a:cubicBezTo>
                    <a:pt x="169744" y="194486"/>
                    <a:pt x="201267" y="165136"/>
                    <a:pt x="263418" y="165136"/>
                  </a:cubicBezTo>
                  <a:cubicBezTo>
                    <a:pt x="304799" y="165136"/>
                    <a:pt x="349026" y="187794"/>
                    <a:pt x="349026" y="251408"/>
                  </a:cubicBezTo>
                  <a:cubicBezTo>
                    <a:pt x="349026" y="302321"/>
                    <a:pt x="298460" y="357996"/>
                    <a:pt x="260273" y="395595"/>
                  </a:cubicBezTo>
                  <a:lnTo>
                    <a:pt x="92023" y="563251"/>
                  </a:lnTo>
                  <a:cubicBezTo>
                    <a:pt x="33070" y="622001"/>
                    <a:pt x="0" y="701254"/>
                    <a:pt x="0" y="783848"/>
                  </a:cubicBezTo>
                  <a:lnTo>
                    <a:pt x="532882" y="783848"/>
                  </a:lnTo>
                  <a:lnTo>
                    <a:pt x="532882" y="718107"/>
                  </a:lnTo>
                  <a:lnTo>
                    <a:pt x="347553" y="718107"/>
                  </a:lnTo>
                  <a:cubicBezTo>
                    <a:pt x="338358" y="718107"/>
                    <a:pt x="330924" y="710766"/>
                    <a:pt x="330924" y="701696"/>
                  </a:cubicBezTo>
                  <a:cubicBezTo>
                    <a:pt x="330924" y="692627"/>
                    <a:pt x="338358" y="685283"/>
                    <a:pt x="347553" y="685283"/>
                  </a:cubicBezTo>
                  <a:close/>
                  <a:moveTo>
                    <a:pt x="606293" y="701622"/>
                  </a:moveTo>
                  <a:cubicBezTo>
                    <a:pt x="606293" y="714379"/>
                    <a:pt x="595953" y="724748"/>
                    <a:pt x="583199" y="724748"/>
                  </a:cubicBezTo>
                  <a:cubicBezTo>
                    <a:pt x="570442" y="724748"/>
                    <a:pt x="560105" y="714379"/>
                    <a:pt x="560105" y="701622"/>
                  </a:cubicBezTo>
                  <a:cubicBezTo>
                    <a:pt x="560105" y="688835"/>
                    <a:pt x="570442" y="678481"/>
                    <a:pt x="583199" y="678481"/>
                  </a:cubicBezTo>
                  <a:cubicBezTo>
                    <a:pt x="595953" y="678481"/>
                    <a:pt x="606293" y="688835"/>
                    <a:pt x="606293" y="701622"/>
                  </a:cubicBezTo>
                  <a:close/>
                </a:path>
              </a:pathLst>
            </a:custGeom>
            <a:grpFill/>
            <a:ln w="3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endParaRPr>
            </a:p>
          </p:txBody>
        </p: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EA3A3EF5-77A0-1986-979D-FEF27FB6D1EB}"/>
                </a:ext>
              </a:extLst>
            </p:cNvPr>
            <p:cNvGrpSpPr/>
            <p:nvPr/>
          </p:nvGrpSpPr>
          <p:grpSpPr>
            <a:xfrm>
              <a:off x="10469077" y="5133946"/>
              <a:ext cx="747056" cy="199923"/>
              <a:chOff x="6238138" y="2680721"/>
              <a:chExt cx="747056" cy="199923"/>
            </a:xfrm>
            <a:grpFill/>
          </p:grpSpPr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1ACF1D1C-3B71-BA76-37E5-09F5F12C512C}"/>
                  </a:ext>
                </a:extLst>
              </p:cNvPr>
              <p:cNvSpPr/>
              <p:nvPr/>
            </p:nvSpPr>
            <p:spPr>
              <a:xfrm>
                <a:off x="6238138" y="2680721"/>
                <a:ext cx="152212" cy="195506"/>
              </a:xfrm>
              <a:custGeom>
                <a:avLst/>
                <a:gdLst>
                  <a:gd name="connsiteX0" fmla="*/ 77761 w 152212"/>
                  <a:gd name="connsiteY0" fmla="*/ 195507 h 195506"/>
                  <a:gd name="connsiteX1" fmla="*/ 0 w 152212"/>
                  <a:gd name="connsiteY1" fmla="*/ 195507 h 195506"/>
                  <a:gd name="connsiteX2" fmla="*/ 0 w 152212"/>
                  <a:gd name="connsiteY2" fmla="*/ 0 h 195506"/>
                  <a:gd name="connsiteX3" fmla="*/ 77761 w 152212"/>
                  <a:gd name="connsiteY3" fmla="*/ 0 h 195506"/>
                  <a:gd name="connsiteX4" fmla="*/ 144211 w 152212"/>
                  <a:gd name="connsiteY4" fmla="*/ 50249 h 195506"/>
                  <a:gd name="connsiteX5" fmla="*/ 112225 w 152212"/>
                  <a:gd name="connsiteY5" fmla="*/ 92506 h 195506"/>
                  <a:gd name="connsiteX6" fmla="*/ 112225 w 152212"/>
                  <a:gd name="connsiteY6" fmla="*/ 93049 h 195506"/>
                  <a:gd name="connsiteX7" fmla="*/ 152212 w 152212"/>
                  <a:gd name="connsiteY7" fmla="*/ 138624 h 195506"/>
                  <a:gd name="connsiteX8" fmla="*/ 77761 w 152212"/>
                  <a:gd name="connsiteY8" fmla="*/ 195507 h 195506"/>
                  <a:gd name="connsiteX9" fmla="*/ 68654 w 152212"/>
                  <a:gd name="connsiteY9" fmla="*/ 37552 h 195506"/>
                  <a:gd name="connsiteX10" fmla="*/ 45496 w 152212"/>
                  <a:gd name="connsiteY10" fmla="*/ 37552 h 195506"/>
                  <a:gd name="connsiteX11" fmla="*/ 45496 w 152212"/>
                  <a:gd name="connsiteY11" fmla="*/ 77871 h 195506"/>
                  <a:gd name="connsiteX12" fmla="*/ 70868 w 152212"/>
                  <a:gd name="connsiteY12" fmla="*/ 77871 h 195506"/>
                  <a:gd name="connsiteX13" fmla="*/ 98715 w 152212"/>
                  <a:gd name="connsiteY13" fmla="*/ 56608 h 195506"/>
                  <a:gd name="connsiteX14" fmla="*/ 68654 w 152212"/>
                  <a:gd name="connsiteY14" fmla="*/ 37552 h 195506"/>
                  <a:gd name="connsiteX15" fmla="*/ 71699 w 152212"/>
                  <a:gd name="connsiteY15" fmla="*/ 112662 h 195506"/>
                  <a:gd name="connsiteX16" fmla="*/ 45496 w 152212"/>
                  <a:gd name="connsiteY16" fmla="*/ 112662 h 195506"/>
                  <a:gd name="connsiteX17" fmla="*/ 45496 w 152212"/>
                  <a:gd name="connsiteY17" fmla="*/ 157402 h 195506"/>
                  <a:gd name="connsiteX18" fmla="*/ 71963 w 152212"/>
                  <a:gd name="connsiteY18" fmla="*/ 157402 h 195506"/>
                  <a:gd name="connsiteX19" fmla="*/ 105055 w 152212"/>
                  <a:gd name="connsiteY19" fmla="*/ 134200 h 195506"/>
                  <a:gd name="connsiteX20" fmla="*/ 71699 w 152212"/>
                  <a:gd name="connsiteY20" fmla="*/ 112662 h 19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2212" h="195506">
                    <a:moveTo>
                      <a:pt x="77761" y="195507"/>
                    </a:moveTo>
                    <a:lnTo>
                      <a:pt x="0" y="195507"/>
                    </a:lnTo>
                    <a:lnTo>
                      <a:pt x="0" y="0"/>
                    </a:lnTo>
                    <a:lnTo>
                      <a:pt x="77761" y="0"/>
                    </a:lnTo>
                    <a:cubicBezTo>
                      <a:pt x="108085" y="0"/>
                      <a:pt x="144211" y="10758"/>
                      <a:pt x="144211" y="50249"/>
                    </a:cubicBezTo>
                    <a:cubicBezTo>
                      <a:pt x="144211" y="71786"/>
                      <a:pt x="131258" y="86147"/>
                      <a:pt x="112225" y="92506"/>
                    </a:cubicBezTo>
                    <a:lnTo>
                      <a:pt x="112225" y="93049"/>
                    </a:lnTo>
                    <a:cubicBezTo>
                      <a:pt x="134563" y="96916"/>
                      <a:pt x="152212" y="112937"/>
                      <a:pt x="152212" y="138624"/>
                    </a:cubicBezTo>
                    <a:cubicBezTo>
                      <a:pt x="152212" y="181146"/>
                      <a:pt x="114992" y="195507"/>
                      <a:pt x="77761" y="195507"/>
                    </a:cubicBezTo>
                    <a:close/>
                    <a:moveTo>
                      <a:pt x="68654" y="37552"/>
                    </a:moveTo>
                    <a:lnTo>
                      <a:pt x="45496" y="37552"/>
                    </a:lnTo>
                    <a:lnTo>
                      <a:pt x="45496" y="77871"/>
                    </a:lnTo>
                    <a:lnTo>
                      <a:pt x="70868" y="77871"/>
                    </a:lnTo>
                    <a:cubicBezTo>
                      <a:pt x="88514" y="77871"/>
                      <a:pt x="98715" y="70415"/>
                      <a:pt x="98715" y="56608"/>
                    </a:cubicBezTo>
                    <a:cubicBezTo>
                      <a:pt x="98715" y="43343"/>
                      <a:pt x="88514" y="37552"/>
                      <a:pt x="68654" y="37552"/>
                    </a:cubicBezTo>
                    <a:close/>
                    <a:moveTo>
                      <a:pt x="71699" y="112662"/>
                    </a:moveTo>
                    <a:lnTo>
                      <a:pt x="45496" y="112662"/>
                    </a:lnTo>
                    <a:lnTo>
                      <a:pt x="45496" y="157402"/>
                    </a:lnTo>
                    <a:lnTo>
                      <a:pt x="71963" y="157402"/>
                    </a:lnTo>
                    <a:cubicBezTo>
                      <a:pt x="86853" y="157402"/>
                      <a:pt x="105055" y="153260"/>
                      <a:pt x="105055" y="134200"/>
                    </a:cubicBezTo>
                    <a:cubicBezTo>
                      <a:pt x="105055" y="117900"/>
                      <a:pt x="91823" y="112662"/>
                      <a:pt x="71699" y="112662"/>
                    </a:cubicBezTo>
                    <a:close/>
                  </a:path>
                </a:pathLst>
              </a:custGeom>
              <a:grpFill/>
              <a:ln w="3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F78334CA-D66E-1A6A-09E7-C2C3FCB57D5C}"/>
                  </a:ext>
                </a:extLst>
              </p:cNvPr>
              <p:cNvSpPr/>
              <p:nvPr/>
            </p:nvSpPr>
            <p:spPr>
              <a:xfrm>
                <a:off x="6399464" y="2734283"/>
                <a:ext cx="130976" cy="145261"/>
              </a:xfrm>
              <a:custGeom>
                <a:avLst/>
                <a:gdLst>
                  <a:gd name="connsiteX0" fmla="*/ 6614 w 130976"/>
                  <a:gd name="connsiteY0" fmla="*/ 23202 h 145261"/>
                  <a:gd name="connsiteX1" fmla="*/ 67834 w 130976"/>
                  <a:gd name="connsiteY1" fmla="*/ 0 h 145261"/>
                  <a:gd name="connsiteX2" fmla="*/ 130976 w 130976"/>
                  <a:gd name="connsiteY2" fmla="*/ 72629 h 145261"/>
                  <a:gd name="connsiteX3" fmla="*/ 130976 w 130976"/>
                  <a:gd name="connsiteY3" fmla="*/ 141948 h 145261"/>
                  <a:gd name="connsiteX4" fmla="*/ 89619 w 130976"/>
                  <a:gd name="connsiteY4" fmla="*/ 141948 h 145261"/>
                  <a:gd name="connsiteX5" fmla="*/ 89619 w 130976"/>
                  <a:gd name="connsiteY5" fmla="*/ 127309 h 145261"/>
                  <a:gd name="connsiteX6" fmla="*/ 88789 w 130976"/>
                  <a:gd name="connsiteY6" fmla="*/ 127309 h 145261"/>
                  <a:gd name="connsiteX7" fmla="*/ 49910 w 130976"/>
                  <a:gd name="connsiteY7" fmla="*/ 145262 h 145261"/>
                  <a:gd name="connsiteX8" fmla="*/ 0 w 130976"/>
                  <a:gd name="connsiteY8" fmla="*/ 102183 h 145261"/>
                  <a:gd name="connsiteX9" fmla="*/ 88236 w 130976"/>
                  <a:gd name="connsiteY9" fmla="*/ 55790 h 145261"/>
                  <a:gd name="connsiteX10" fmla="*/ 88236 w 130976"/>
                  <a:gd name="connsiteY10" fmla="*/ 53573 h 145261"/>
                  <a:gd name="connsiteX11" fmla="*/ 63420 w 130976"/>
                  <a:gd name="connsiteY11" fmla="*/ 33696 h 145261"/>
                  <a:gd name="connsiteX12" fmla="*/ 29494 w 130976"/>
                  <a:gd name="connsiteY12" fmla="*/ 47778 h 145261"/>
                  <a:gd name="connsiteX13" fmla="*/ 6614 w 130976"/>
                  <a:gd name="connsiteY13" fmla="*/ 23202 h 145261"/>
                  <a:gd name="connsiteX14" fmla="*/ 89619 w 130976"/>
                  <a:gd name="connsiteY14" fmla="*/ 82016 h 145261"/>
                  <a:gd name="connsiteX15" fmla="*/ 83822 w 130976"/>
                  <a:gd name="connsiteY15" fmla="*/ 82016 h 145261"/>
                  <a:gd name="connsiteX16" fmla="*/ 41635 w 130976"/>
                  <a:gd name="connsiteY16" fmla="*/ 100794 h 145261"/>
                  <a:gd name="connsiteX17" fmla="*/ 61217 w 130976"/>
                  <a:gd name="connsiteY17" fmla="*/ 114880 h 145261"/>
                  <a:gd name="connsiteX18" fmla="*/ 89619 w 130976"/>
                  <a:gd name="connsiteY18" fmla="*/ 86711 h 145261"/>
                  <a:gd name="connsiteX19" fmla="*/ 89619 w 130976"/>
                  <a:gd name="connsiteY19" fmla="*/ 82016 h 14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0976" h="145261">
                    <a:moveTo>
                      <a:pt x="6614" y="23202"/>
                    </a:moveTo>
                    <a:cubicBezTo>
                      <a:pt x="22616" y="8012"/>
                      <a:pt x="45496" y="0"/>
                      <a:pt x="67834" y="0"/>
                    </a:cubicBezTo>
                    <a:cubicBezTo>
                      <a:pt x="113883" y="0"/>
                      <a:pt x="130976" y="22648"/>
                      <a:pt x="130976" y="72629"/>
                    </a:cubicBezTo>
                    <a:lnTo>
                      <a:pt x="130976" y="141948"/>
                    </a:lnTo>
                    <a:lnTo>
                      <a:pt x="89619" y="141948"/>
                    </a:lnTo>
                    <a:lnTo>
                      <a:pt x="89619" y="127309"/>
                    </a:lnTo>
                    <a:lnTo>
                      <a:pt x="88789" y="127309"/>
                    </a:lnTo>
                    <a:cubicBezTo>
                      <a:pt x="81897" y="138635"/>
                      <a:pt x="66173" y="145262"/>
                      <a:pt x="49910" y="145262"/>
                    </a:cubicBezTo>
                    <a:cubicBezTo>
                      <a:pt x="28125" y="145262"/>
                      <a:pt x="0" y="134489"/>
                      <a:pt x="0" y="102183"/>
                    </a:cubicBezTo>
                    <a:cubicBezTo>
                      <a:pt x="0" y="62414"/>
                      <a:pt x="48249" y="55790"/>
                      <a:pt x="88236" y="55790"/>
                    </a:cubicBezTo>
                    <a:lnTo>
                      <a:pt x="88236" y="53573"/>
                    </a:lnTo>
                    <a:cubicBezTo>
                      <a:pt x="88236" y="40044"/>
                      <a:pt x="77482" y="33696"/>
                      <a:pt x="63420" y="33696"/>
                    </a:cubicBezTo>
                    <a:cubicBezTo>
                      <a:pt x="50463" y="33696"/>
                      <a:pt x="37773" y="40044"/>
                      <a:pt x="29494" y="47778"/>
                    </a:cubicBezTo>
                    <a:lnTo>
                      <a:pt x="6614" y="23202"/>
                    </a:lnTo>
                    <a:close/>
                    <a:moveTo>
                      <a:pt x="89619" y="82016"/>
                    </a:moveTo>
                    <a:lnTo>
                      <a:pt x="83822" y="82016"/>
                    </a:lnTo>
                    <a:cubicBezTo>
                      <a:pt x="63973" y="82016"/>
                      <a:pt x="41635" y="84508"/>
                      <a:pt x="41635" y="100794"/>
                    </a:cubicBezTo>
                    <a:cubicBezTo>
                      <a:pt x="41635" y="111302"/>
                      <a:pt x="52110" y="114880"/>
                      <a:pt x="61217" y="114880"/>
                    </a:cubicBezTo>
                    <a:cubicBezTo>
                      <a:pt x="79418" y="114880"/>
                      <a:pt x="89619" y="103832"/>
                      <a:pt x="89619" y="86711"/>
                    </a:cubicBezTo>
                    <a:lnTo>
                      <a:pt x="89619" y="82016"/>
                    </a:lnTo>
                    <a:close/>
                  </a:path>
                </a:pathLst>
              </a:custGeom>
              <a:grpFill/>
              <a:ln w="3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04D173B0-7447-78B5-0DF1-B21299763243}"/>
                  </a:ext>
                </a:extLst>
              </p:cNvPr>
              <p:cNvSpPr/>
              <p:nvPr/>
            </p:nvSpPr>
            <p:spPr>
              <a:xfrm>
                <a:off x="6553067" y="2734847"/>
                <a:ext cx="135671" cy="141380"/>
              </a:xfrm>
              <a:custGeom>
                <a:avLst/>
                <a:gdLst>
                  <a:gd name="connsiteX0" fmla="*/ 90176 w 135671"/>
                  <a:gd name="connsiteY0" fmla="*/ 141381 h 141380"/>
                  <a:gd name="connsiteX1" fmla="*/ 90176 w 135671"/>
                  <a:gd name="connsiteY1" fmla="*/ 66270 h 141380"/>
                  <a:gd name="connsiteX2" fmla="*/ 69774 w 135671"/>
                  <a:gd name="connsiteY2" fmla="*/ 37273 h 141380"/>
                  <a:gd name="connsiteX3" fmla="*/ 45496 w 135671"/>
                  <a:gd name="connsiteY3" fmla="*/ 66823 h 141380"/>
                  <a:gd name="connsiteX4" fmla="*/ 45496 w 135671"/>
                  <a:gd name="connsiteY4" fmla="*/ 141381 h 141380"/>
                  <a:gd name="connsiteX5" fmla="*/ 0 w 135671"/>
                  <a:gd name="connsiteY5" fmla="*/ 141381 h 141380"/>
                  <a:gd name="connsiteX6" fmla="*/ 0 w 135671"/>
                  <a:gd name="connsiteY6" fmla="*/ 3867 h 141380"/>
                  <a:gd name="connsiteX7" fmla="*/ 43849 w 135671"/>
                  <a:gd name="connsiteY7" fmla="*/ 3867 h 141380"/>
                  <a:gd name="connsiteX8" fmla="*/ 43849 w 135671"/>
                  <a:gd name="connsiteY8" fmla="*/ 22912 h 141380"/>
                  <a:gd name="connsiteX9" fmla="*/ 44401 w 135671"/>
                  <a:gd name="connsiteY9" fmla="*/ 22912 h 141380"/>
                  <a:gd name="connsiteX10" fmla="*/ 85484 w 135671"/>
                  <a:gd name="connsiteY10" fmla="*/ 0 h 141380"/>
                  <a:gd name="connsiteX11" fmla="*/ 135672 w 135671"/>
                  <a:gd name="connsiteY11" fmla="*/ 56329 h 141380"/>
                  <a:gd name="connsiteX12" fmla="*/ 135672 w 135671"/>
                  <a:gd name="connsiteY12" fmla="*/ 141381 h 141380"/>
                  <a:gd name="connsiteX13" fmla="*/ 90176 w 135671"/>
                  <a:gd name="connsiteY13" fmla="*/ 141381 h 14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671" h="141380">
                    <a:moveTo>
                      <a:pt x="90176" y="141381"/>
                    </a:moveTo>
                    <a:lnTo>
                      <a:pt x="90176" y="66270"/>
                    </a:lnTo>
                    <a:cubicBezTo>
                      <a:pt x="90176" y="51077"/>
                      <a:pt x="86036" y="37273"/>
                      <a:pt x="69774" y="37273"/>
                    </a:cubicBezTo>
                    <a:cubicBezTo>
                      <a:pt x="53772" y="37273"/>
                      <a:pt x="45496" y="51077"/>
                      <a:pt x="45496" y="66823"/>
                    </a:cubicBezTo>
                    <a:lnTo>
                      <a:pt x="45496" y="141381"/>
                    </a:lnTo>
                    <a:lnTo>
                      <a:pt x="0" y="141381"/>
                    </a:lnTo>
                    <a:lnTo>
                      <a:pt x="0" y="3867"/>
                    </a:lnTo>
                    <a:lnTo>
                      <a:pt x="43849" y="3867"/>
                    </a:lnTo>
                    <a:lnTo>
                      <a:pt x="43849" y="22912"/>
                    </a:lnTo>
                    <a:lnTo>
                      <a:pt x="44401" y="22912"/>
                    </a:lnTo>
                    <a:cubicBezTo>
                      <a:pt x="50741" y="10758"/>
                      <a:pt x="66451" y="0"/>
                      <a:pt x="85484" y="0"/>
                    </a:cubicBezTo>
                    <a:cubicBezTo>
                      <a:pt x="122440" y="0"/>
                      <a:pt x="135672" y="28718"/>
                      <a:pt x="135672" y="56329"/>
                    </a:cubicBezTo>
                    <a:lnTo>
                      <a:pt x="135672" y="141381"/>
                    </a:lnTo>
                    <a:lnTo>
                      <a:pt x="90176" y="141381"/>
                    </a:lnTo>
                    <a:close/>
                  </a:path>
                </a:pathLst>
              </a:custGeom>
              <a:grpFill/>
              <a:ln w="3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88C6A6E-4668-DD60-57B0-0BD8D2D6B40F}"/>
                  </a:ext>
                </a:extLst>
              </p:cNvPr>
              <p:cNvSpPr/>
              <p:nvPr/>
            </p:nvSpPr>
            <p:spPr>
              <a:xfrm>
                <a:off x="6705012" y="2734290"/>
                <a:ext cx="127685" cy="146354"/>
              </a:xfrm>
              <a:custGeom>
                <a:avLst/>
                <a:gdLst>
                  <a:gd name="connsiteX0" fmla="*/ 101486 w 127685"/>
                  <a:gd name="connsiteY0" fmla="*/ 48870 h 146354"/>
                  <a:gd name="connsiteX1" fmla="*/ 77497 w 127685"/>
                  <a:gd name="connsiteY1" fmla="*/ 37827 h 146354"/>
                  <a:gd name="connsiteX2" fmla="*/ 45788 w 127685"/>
                  <a:gd name="connsiteY2" fmla="*/ 73182 h 146354"/>
                  <a:gd name="connsiteX3" fmla="*/ 78049 w 127685"/>
                  <a:gd name="connsiteY3" fmla="*/ 108249 h 146354"/>
                  <a:gd name="connsiteX4" fmla="*/ 102591 w 127685"/>
                  <a:gd name="connsiteY4" fmla="*/ 98034 h 146354"/>
                  <a:gd name="connsiteX5" fmla="*/ 127685 w 127685"/>
                  <a:gd name="connsiteY5" fmla="*/ 128680 h 146354"/>
                  <a:gd name="connsiteX6" fmla="*/ 76944 w 127685"/>
                  <a:gd name="connsiteY6" fmla="*/ 146354 h 146354"/>
                  <a:gd name="connsiteX7" fmla="*/ 0 w 127685"/>
                  <a:gd name="connsiteY7" fmla="*/ 73182 h 146354"/>
                  <a:gd name="connsiteX8" fmla="*/ 76666 w 127685"/>
                  <a:gd name="connsiteY8" fmla="*/ 0 h 146354"/>
                  <a:gd name="connsiteX9" fmla="*/ 127685 w 127685"/>
                  <a:gd name="connsiteY9" fmla="*/ 18503 h 146354"/>
                  <a:gd name="connsiteX10" fmla="*/ 101486 w 127685"/>
                  <a:gd name="connsiteY10" fmla="*/ 48870 h 14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685" h="146354">
                    <a:moveTo>
                      <a:pt x="101486" y="48870"/>
                    </a:moveTo>
                    <a:cubicBezTo>
                      <a:pt x="96515" y="42247"/>
                      <a:pt x="86592" y="37827"/>
                      <a:pt x="77497" y="37827"/>
                    </a:cubicBezTo>
                    <a:cubicBezTo>
                      <a:pt x="58468" y="37827"/>
                      <a:pt x="45788" y="54123"/>
                      <a:pt x="45788" y="73182"/>
                    </a:cubicBezTo>
                    <a:cubicBezTo>
                      <a:pt x="45788" y="92228"/>
                      <a:pt x="58189" y="108249"/>
                      <a:pt x="78049" y="108249"/>
                    </a:cubicBezTo>
                    <a:cubicBezTo>
                      <a:pt x="87145" y="108249"/>
                      <a:pt x="97068" y="104661"/>
                      <a:pt x="102591" y="98034"/>
                    </a:cubicBezTo>
                    <a:lnTo>
                      <a:pt x="127685" y="128680"/>
                    </a:lnTo>
                    <a:cubicBezTo>
                      <a:pt x="116375" y="139727"/>
                      <a:pt x="97068" y="146354"/>
                      <a:pt x="76944" y="146354"/>
                    </a:cubicBezTo>
                    <a:cubicBezTo>
                      <a:pt x="33648" y="146354"/>
                      <a:pt x="0" y="118743"/>
                      <a:pt x="0" y="73182"/>
                    </a:cubicBezTo>
                    <a:cubicBezTo>
                      <a:pt x="0" y="28440"/>
                      <a:pt x="33926" y="0"/>
                      <a:pt x="76666" y="0"/>
                    </a:cubicBezTo>
                    <a:cubicBezTo>
                      <a:pt x="96237" y="0"/>
                      <a:pt x="116932" y="7455"/>
                      <a:pt x="127685" y="18503"/>
                    </a:cubicBezTo>
                    <a:lnTo>
                      <a:pt x="101486" y="48870"/>
                    </a:lnTo>
                    <a:close/>
                  </a:path>
                </a:pathLst>
              </a:custGeom>
              <a:grpFill/>
              <a:ln w="3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5F8FB227-5406-C01E-A7F9-64EEB9DAF3E1}"/>
                  </a:ext>
                </a:extLst>
              </p:cNvPr>
              <p:cNvSpPr/>
              <p:nvPr/>
            </p:nvSpPr>
            <p:spPr>
              <a:xfrm>
                <a:off x="6832697" y="2734290"/>
                <a:ext cx="152497" cy="146354"/>
              </a:xfrm>
              <a:custGeom>
                <a:avLst/>
                <a:gdLst>
                  <a:gd name="connsiteX0" fmla="*/ 76110 w 152497"/>
                  <a:gd name="connsiteY0" fmla="*/ 146354 h 146354"/>
                  <a:gd name="connsiteX1" fmla="*/ 0 w 152497"/>
                  <a:gd name="connsiteY1" fmla="*/ 72618 h 146354"/>
                  <a:gd name="connsiteX2" fmla="*/ 76110 w 152497"/>
                  <a:gd name="connsiteY2" fmla="*/ 0 h 146354"/>
                  <a:gd name="connsiteX3" fmla="*/ 152498 w 152497"/>
                  <a:gd name="connsiteY3" fmla="*/ 72618 h 146354"/>
                  <a:gd name="connsiteX4" fmla="*/ 76110 w 152497"/>
                  <a:gd name="connsiteY4" fmla="*/ 146354 h 146354"/>
                  <a:gd name="connsiteX5" fmla="*/ 76110 w 152497"/>
                  <a:gd name="connsiteY5" fmla="*/ 37562 h 146354"/>
                  <a:gd name="connsiteX6" fmla="*/ 43845 w 152497"/>
                  <a:gd name="connsiteY6" fmla="*/ 72618 h 146354"/>
                  <a:gd name="connsiteX7" fmla="*/ 76388 w 152497"/>
                  <a:gd name="connsiteY7" fmla="*/ 108253 h 146354"/>
                  <a:gd name="connsiteX8" fmla="*/ 108927 w 152497"/>
                  <a:gd name="connsiteY8" fmla="*/ 72618 h 146354"/>
                  <a:gd name="connsiteX9" fmla="*/ 76110 w 152497"/>
                  <a:gd name="connsiteY9" fmla="*/ 37562 h 14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97" h="146354">
                    <a:moveTo>
                      <a:pt x="76110" y="146354"/>
                    </a:moveTo>
                    <a:cubicBezTo>
                      <a:pt x="34753" y="146354"/>
                      <a:pt x="0" y="117636"/>
                      <a:pt x="0" y="72618"/>
                    </a:cubicBezTo>
                    <a:cubicBezTo>
                      <a:pt x="0" y="27611"/>
                      <a:pt x="34753" y="0"/>
                      <a:pt x="76110" y="0"/>
                    </a:cubicBezTo>
                    <a:cubicBezTo>
                      <a:pt x="117759" y="0"/>
                      <a:pt x="152498" y="27611"/>
                      <a:pt x="152498" y="72618"/>
                    </a:cubicBezTo>
                    <a:cubicBezTo>
                      <a:pt x="152498" y="117636"/>
                      <a:pt x="117759" y="146354"/>
                      <a:pt x="76110" y="146354"/>
                    </a:cubicBezTo>
                    <a:close/>
                    <a:moveTo>
                      <a:pt x="76110" y="37562"/>
                    </a:moveTo>
                    <a:cubicBezTo>
                      <a:pt x="54877" y="37562"/>
                      <a:pt x="43845" y="54944"/>
                      <a:pt x="43845" y="72618"/>
                    </a:cubicBezTo>
                    <a:cubicBezTo>
                      <a:pt x="43845" y="90303"/>
                      <a:pt x="55155" y="108253"/>
                      <a:pt x="76388" y="108253"/>
                    </a:cubicBezTo>
                    <a:cubicBezTo>
                      <a:pt x="97621" y="108253"/>
                      <a:pt x="108927" y="90303"/>
                      <a:pt x="108927" y="72618"/>
                    </a:cubicBezTo>
                    <a:cubicBezTo>
                      <a:pt x="108927" y="54944"/>
                      <a:pt x="97343" y="37562"/>
                      <a:pt x="76110" y="37562"/>
                    </a:cubicBezTo>
                    <a:close/>
                  </a:path>
                </a:pathLst>
              </a:custGeom>
              <a:grpFill/>
              <a:ln w="3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5769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6E76747-B6FC-4157-A820-3DAD81C91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770693"/>
              </p:ext>
            </p:extLst>
          </p:nvPr>
        </p:nvGraphicFramePr>
        <p:xfrm>
          <a:off x="1231900" y="1345114"/>
          <a:ext cx="9727200" cy="5231837"/>
        </p:xfrm>
        <a:graphic>
          <a:graphicData uri="http://schemas.openxmlformats.org/drawingml/2006/table">
            <a:tbl>
              <a:tblPr/>
              <a:tblGrid>
                <a:gridCol w="3017841">
                  <a:extLst>
                    <a:ext uri="{9D8B030D-6E8A-4147-A177-3AD203B41FA5}">
                      <a16:colId xmlns:a16="http://schemas.microsoft.com/office/drawing/2014/main" val="2895568727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3994946047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828483465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335813682"/>
                    </a:ext>
                  </a:extLst>
                </a:gridCol>
              </a:tblGrid>
              <a:tr h="751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Serviços</a:t>
                      </a:r>
                    </a:p>
                  </a:txBody>
                  <a:tcPr marL="9810" marR="9810" marT="9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Valor individual máx.</a:t>
                      </a:r>
                      <a:endParaRPr lang="pt-BR" sz="1400" b="0" i="0" u="none" strike="noStrike" err="1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Sigla no extrato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Cobrança por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927212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Carta de Fiança- Contratação, Emissão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R$ 5.000,00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TARIFA OPER CR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carta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582512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Tarifa de Mediação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R$ 5.000,00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317445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Tarifa de Monitoramento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R$ 5.000,00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022815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Tarifa de Análise Jurídica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R$ 5.000,00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329466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Tarifa de Estudo de Viabilidade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R$ 5.000,00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72140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Baixa de título pago em cartório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R$ 10,00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TAR BAIXA PRAZO DEC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título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33794"/>
                  </a:ext>
                </a:extLst>
              </a:tr>
            </a:tbl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C4BE51AA-E0D3-26B0-0E49-1F60D6C38FA9}"/>
              </a:ext>
            </a:extLst>
          </p:cNvPr>
          <p:cNvGrpSpPr/>
          <p:nvPr/>
        </p:nvGrpSpPr>
        <p:grpSpPr>
          <a:xfrm>
            <a:off x="1231900" y="875261"/>
            <a:ext cx="9727700" cy="327831"/>
            <a:chOff x="1231900" y="875261"/>
            <a:chExt cx="9727700" cy="327831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1AE7770-BB6B-8774-69F1-4C0701BDBC2B}"/>
                </a:ext>
              </a:extLst>
            </p:cNvPr>
            <p:cNvSpPr txBox="1"/>
            <p:nvPr/>
          </p:nvSpPr>
          <p:spPr>
            <a:xfrm>
              <a:off x="1231900" y="875261"/>
              <a:ext cx="53658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</a:defRPr>
              </a:pPr>
              <a:r>
                <a:rPr lang="pt-BR" sz="1400">
                  <a:solidFill>
                    <a:srgbClr val="090E29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Pessoa Jurídica- Fiança e Financiamento ao Incorporador</a:t>
              </a:r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D2929560-3FD8-3867-D5F7-B061D5120303}"/>
                </a:ext>
              </a:extLst>
            </p:cNvPr>
            <p:cNvCxnSpPr>
              <a:cxnSpLocks/>
            </p:cNvCxnSpPr>
            <p:nvPr/>
          </p:nvCxnSpPr>
          <p:spPr>
            <a:xfrm>
              <a:off x="1232400" y="1203092"/>
              <a:ext cx="9727200" cy="0"/>
            </a:xfrm>
            <a:prstGeom prst="line">
              <a:avLst/>
            </a:prstGeom>
            <a:ln w="3175" cap="rnd">
              <a:solidFill>
                <a:srgbClr val="1226AA">
                  <a:alpha val="3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5497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6E76747-B6FC-4157-A820-3DAD81C91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618437"/>
              </p:ext>
            </p:extLst>
          </p:nvPr>
        </p:nvGraphicFramePr>
        <p:xfrm>
          <a:off x="1231900" y="1345114"/>
          <a:ext cx="9727200" cy="3729463"/>
        </p:xfrm>
        <a:graphic>
          <a:graphicData uri="http://schemas.openxmlformats.org/drawingml/2006/table">
            <a:tbl>
              <a:tblPr/>
              <a:tblGrid>
                <a:gridCol w="3017841">
                  <a:extLst>
                    <a:ext uri="{9D8B030D-6E8A-4147-A177-3AD203B41FA5}">
                      <a16:colId xmlns:a16="http://schemas.microsoft.com/office/drawing/2014/main" val="2895568727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3994946047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828483465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335813682"/>
                    </a:ext>
                  </a:extLst>
                </a:gridCol>
              </a:tblGrid>
              <a:tr h="751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Serviços</a:t>
                      </a:r>
                    </a:p>
                  </a:txBody>
                  <a:tcPr marL="9810" marR="9810" marT="9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Valor individual máx.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Sigla no extrato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Cobrança por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927212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Abertura de Crédito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R$ 5.000,00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TAC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582512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Renegociação de Dívida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R$ 20.000,00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RENEG DIVIDA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317445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Substituição de Garantia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R$ 1.000,00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TARIFA SUBS GARANTIA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garantia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022815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Avaliação de Garantia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R$ 50.000,00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TARIFA AVAL/REVAL GARANTIA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garantia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329466"/>
                  </a:ext>
                </a:extLst>
              </a:tr>
            </a:tbl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C4BE51AA-E0D3-26B0-0E49-1F60D6C38FA9}"/>
              </a:ext>
            </a:extLst>
          </p:cNvPr>
          <p:cNvGrpSpPr/>
          <p:nvPr/>
        </p:nvGrpSpPr>
        <p:grpSpPr>
          <a:xfrm>
            <a:off x="1231900" y="875261"/>
            <a:ext cx="9727700" cy="327831"/>
            <a:chOff x="1231900" y="875261"/>
            <a:chExt cx="9727700" cy="327831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1AE7770-BB6B-8774-69F1-4C0701BDBC2B}"/>
                </a:ext>
              </a:extLst>
            </p:cNvPr>
            <p:cNvSpPr txBox="1"/>
            <p:nvPr/>
          </p:nvSpPr>
          <p:spPr>
            <a:xfrm>
              <a:off x="1231900" y="875261"/>
              <a:ext cx="653346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</a:defRPr>
              </a:pPr>
              <a:r>
                <a:rPr lang="pt-BR" sz="1400">
                  <a:solidFill>
                    <a:srgbClr val="090E29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Pessoa Jurídica- Operações de Crédito e Bens recebidos em Garantia</a:t>
              </a:r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D2929560-3FD8-3867-D5F7-B061D5120303}"/>
                </a:ext>
              </a:extLst>
            </p:cNvPr>
            <p:cNvCxnSpPr>
              <a:cxnSpLocks/>
            </p:cNvCxnSpPr>
            <p:nvPr/>
          </p:nvCxnSpPr>
          <p:spPr>
            <a:xfrm>
              <a:off x="1232400" y="1203092"/>
              <a:ext cx="9727200" cy="0"/>
            </a:xfrm>
            <a:prstGeom prst="line">
              <a:avLst/>
            </a:prstGeom>
            <a:ln w="3175" cap="rnd">
              <a:solidFill>
                <a:srgbClr val="1226AA">
                  <a:alpha val="3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488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6E76747-B6FC-4157-A820-3DAD81C91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501222"/>
              </p:ext>
            </p:extLst>
          </p:nvPr>
        </p:nvGraphicFramePr>
        <p:xfrm>
          <a:off x="1231900" y="1345114"/>
          <a:ext cx="9727199" cy="2227089"/>
        </p:xfrm>
        <a:graphic>
          <a:graphicData uri="http://schemas.openxmlformats.org/drawingml/2006/table">
            <a:tbl>
              <a:tblPr/>
              <a:tblGrid>
                <a:gridCol w="3017841">
                  <a:extLst>
                    <a:ext uri="{9D8B030D-6E8A-4147-A177-3AD203B41FA5}">
                      <a16:colId xmlns:a16="http://schemas.microsoft.com/office/drawing/2014/main" val="2895568727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3994946047"/>
                    </a:ext>
                  </a:extLst>
                </a:gridCol>
                <a:gridCol w="2427767">
                  <a:extLst>
                    <a:ext uri="{9D8B030D-6E8A-4147-A177-3AD203B41FA5}">
                      <a16:colId xmlns:a16="http://schemas.microsoft.com/office/drawing/2014/main" val="1828483465"/>
                    </a:ext>
                  </a:extLst>
                </a:gridCol>
                <a:gridCol w="2045138">
                  <a:extLst>
                    <a:ext uri="{9D8B030D-6E8A-4147-A177-3AD203B41FA5}">
                      <a16:colId xmlns:a16="http://schemas.microsoft.com/office/drawing/2014/main" val="1335813682"/>
                    </a:ext>
                  </a:extLst>
                </a:gridCol>
              </a:tblGrid>
              <a:tr h="751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Serviços</a:t>
                      </a:r>
                    </a:p>
                  </a:txBody>
                  <a:tcPr marL="9810" marR="9810" marT="9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Valor individual máx.</a:t>
                      </a:r>
                      <a:endParaRPr lang="pt-BR" sz="1400" b="0" i="0" u="none" strike="noStrike" err="1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Sigla no extrato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Cobrança por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927212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r>
                        <a:rPr lang="pt-B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Pix Recebido</a:t>
                      </a:r>
                      <a:endParaRPr lang="pt-BR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R$ 50,00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noProof="0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</a:rPr>
                        <a:t>TARIFA OPERAÇÕES Pix</a:t>
                      </a:r>
                      <a:endParaRPr lang="en-US" dirty="0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582512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r>
                        <a:rPr lang="pt-B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Pix Enviado</a:t>
                      </a:r>
                      <a:endParaRPr lang="pt-BR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R$ 4,00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noProof="0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</a:rPr>
                        <a:t>TARIFA OPERAÇÕES Pix</a:t>
                      </a:r>
                      <a:endParaRPr lang="en-US" dirty="0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317445"/>
                  </a:ext>
                </a:extLst>
              </a:tr>
            </a:tbl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C4BE51AA-E0D3-26B0-0E49-1F60D6C38FA9}"/>
              </a:ext>
            </a:extLst>
          </p:cNvPr>
          <p:cNvGrpSpPr/>
          <p:nvPr/>
        </p:nvGrpSpPr>
        <p:grpSpPr>
          <a:xfrm>
            <a:off x="1231900" y="875261"/>
            <a:ext cx="9727700" cy="327831"/>
            <a:chOff x="1231900" y="875261"/>
            <a:chExt cx="9727700" cy="327831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1AE7770-BB6B-8774-69F1-4C0701BDBC2B}"/>
                </a:ext>
              </a:extLst>
            </p:cNvPr>
            <p:cNvSpPr txBox="1"/>
            <p:nvPr/>
          </p:nvSpPr>
          <p:spPr>
            <a:xfrm>
              <a:off x="1231900" y="875261"/>
              <a:ext cx="5365848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</a:defRPr>
              </a:pPr>
              <a:r>
                <a:rPr lang="pt-BR" sz="1400" dirty="0">
                  <a:solidFill>
                    <a:srgbClr val="090E29"/>
                  </a:solidFill>
                  <a:latin typeface="Poppins SemiBold"/>
                  <a:cs typeface="Poppins SemiBold"/>
                </a:rPr>
                <a:t>Pessoa Jurídica- Pix</a:t>
              </a:r>
              <a:endParaRPr lang="pt-BR" sz="1400" dirty="0">
                <a:solidFill>
                  <a:srgbClr val="090E29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D2929560-3FD8-3867-D5F7-B061D5120303}"/>
                </a:ext>
              </a:extLst>
            </p:cNvPr>
            <p:cNvCxnSpPr>
              <a:cxnSpLocks/>
            </p:cNvCxnSpPr>
            <p:nvPr/>
          </p:nvCxnSpPr>
          <p:spPr>
            <a:xfrm>
              <a:off x="1232400" y="1203092"/>
              <a:ext cx="9727200" cy="0"/>
            </a:xfrm>
            <a:prstGeom prst="line">
              <a:avLst/>
            </a:prstGeom>
            <a:ln w="3175" cap="rnd">
              <a:solidFill>
                <a:srgbClr val="1226AA">
                  <a:alpha val="3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4329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6E76747-B6FC-4157-A820-3DAD81C91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290671"/>
              </p:ext>
            </p:extLst>
          </p:nvPr>
        </p:nvGraphicFramePr>
        <p:xfrm>
          <a:off x="1231900" y="1345114"/>
          <a:ext cx="9727198" cy="4480650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895568727"/>
                    </a:ext>
                  </a:extLst>
                </a:gridCol>
                <a:gridCol w="2215116">
                  <a:extLst>
                    <a:ext uri="{9D8B030D-6E8A-4147-A177-3AD203B41FA5}">
                      <a16:colId xmlns:a16="http://schemas.microsoft.com/office/drawing/2014/main" val="3994946047"/>
                    </a:ext>
                  </a:extLst>
                </a:gridCol>
                <a:gridCol w="1846629">
                  <a:extLst>
                    <a:ext uri="{9D8B030D-6E8A-4147-A177-3AD203B41FA5}">
                      <a16:colId xmlns:a16="http://schemas.microsoft.com/office/drawing/2014/main" val="1828483465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335813682"/>
                    </a:ext>
                  </a:extLst>
                </a:gridCol>
              </a:tblGrid>
              <a:tr h="751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Serviços</a:t>
                      </a:r>
                    </a:p>
                  </a:txBody>
                  <a:tcPr marL="9810" marR="9810" marT="9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Valor individual máx.</a:t>
                      </a:r>
                      <a:endParaRPr lang="pt-BR" sz="1400" b="0" i="0" u="none" strike="noStrike" err="1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Sigla no extrato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Cobrança por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927212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baseline="0" noProof="0">
                          <a:solidFill>
                            <a:srgbClr val="090E29"/>
                          </a:solidFill>
                          <a:effectLst/>
                          <a:latin typeface="Poppins"/>
                        </a:rPr>
                        <a:t>Exportação: Edição de Contrato de Câmbio</a:t>
                      </a:r>
                      <a:endParaRPr lang="en-US"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R$ 400,00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582512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baseline="0" noProof="0">
                          <a:solidFill>
                            <a:srgbClr val="090E29"/>
                          </a:solidFill>
                          <a:effectLst/>
                          <a:latin typeface="Poppins"/>
                        </a:rPr>
                        <a:t>Exportação: Edição de Contrato de Câmbio via Internet</a:t>
                      </a:r>
                      <a:endParaRPr lang="en-US"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ISENTO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317445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baseline="0" noProof="0">
                          <a:solidFill>
                            <a:srgbClr val="090E29"/>
                          </a:solidFill>
                          <a:effectLst/>
                          <a:latin typeface="Poppins"/>
                        </a:rPr>
                        <a:t>Exportação: Liquidação com Ordem de Pagamento</a:t>
                      </a:r>
                      <a:endParaRPr lang="en-US"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R$ 350,00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022815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baseline="0" noProof="0">
                          <a:solidFill>
                            <a:srgbClr val="090E29"/>
                          </a:solidFill>
                          <a:effectLst/>
                          <a:latin typeface="Poppins"/>
                          <a:ea typeface="+mn-ea"/>
                          <a:cs typeface="+mn-cs"/>
                        </a:rPr>
                        <a:t>Exportação: Conferência de Documentos</a:t>
                      </a:r>
                      <a:endParaRPr lang="en-US" sz="1600" b="0" i="0" u="none" strike="noStrike" kern="1200" baseline="0">
                        <a:solidFill>
                          <a:srgbClr val="090E29"/>
                        </a:solidFill>
                        <a:effectLst/>
                        <a:latin typeface="Poppins"/>
                        <a:ea typeface="+mn-ea"/>
                        <a:cs typeface="+mn-cs"/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R$ 800,00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329466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baseline="0" noProof="0">
                          <a:solidFill>
                            <a:srgbClr val="090E29"/>
                          </a:solidFill>
                          <a:effectLst/>
                          <a:latin typeface="Poppins"/>
                        </a:rPr>
                        <a:t>Exportação: Câmbio Simplificado (todas as despesas do cliente no Banco)</a:t>
                      </a:r>
                      <a:endParaRPr lang="en-US"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R$ 600,00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72140"/>
                  </a:ext>
                </a:extLst>
              </a:tr>
            </a:tbl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C4BE51AA-E0D3-26B0-0E49-1F60D6C38FA9}"/>
              </a:ext>
            </a:extLst>
          </p:cNvPr>
          <p:cNvGrpSpPr/>
          <p:nvPr/>
        </p:nvGrpSpPr>
        <p:grpSpPr>
          <a:xfrm>
            <a:off x="1231900" y="875261"/>
            <a:ext cx="9727700" cy="327831"/>
            <a:chOff x="1231900" y="875261"/>
            <a:chExt cx="9727700" cy="327831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1AE7770-BB6B-8774-69F1-4C0701BDBC2B}"/>
                </a:ext>
              </a:extLst>
            </p:cNvPr>
            <p:cNvSpPr txBox="1"/>
            <p:nvPr/>
          </p:nvSpPr>
          <p:spPr>
            <a:xfrm>
              <a:off x="1231900" y="875261"/>
              <a:ext cx="5365848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</a:defRPr>
              </a:pPr>
              <a:r>
                <a:rPr lang="pt-BR" sz="1400">
                  <a:solidFill>
                    <a:srgbClr val="090E29"/>
                  </a:solidFill>
                  <a:latin typeface="Poppins SemiBold"/>
                  <a:cs typeface="Poppins SemiBold"/>
                </a:rPr>
                <a:t>Pessoa Jurídica- Câmbio</a:t>
              </a:r>
              <a:endParaRPr lang="pt-BR" sz="1400">
                <a:solidFill>
                  <a:srgbClr val="090E29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D2929560-3FD8-3867-D5F7-B061D5120303}"/>
                </a:ext>
              </a:extLst>
            </p:cNvPr>
            <p:cNvCxnSpPr>
              <a:cxnSpLocks/>
            </p:cNvCxnSpPr>
            <p:nvPr/>
          </p:nvCxnSpPr>
          <p:spPr>
            <a:xfrm>
              <a:off x="1232400" y="1203092"/>
              <a:ext cx="9727200" cy="0"/>
            </a:xfrm>
            <a:prstGeom prst="line">
              <a:avLst/>
            </a:prstGeom>
            <a:ln w="3175" cap="rnd">
              <a:solidFill>
                <a:srgbClr val="1226AA">
                  <a:alpha val="3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113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6E76747-B6FC-4157-A820-3DAD81C91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878440"/>
              </p:ext>
            </p:extLst>
          </p:nvPr>
        </p:nvGraphicFramePr>
        <p:xfrm>
          <a:off x="1231900" y="1345114"/>
          <a:ext cx="9727198" cy="3729463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895568727"/>
                    </a:ext>
                  </a:extLst>
                </a:gridCol>
                <a:gridCol w="2215116">
                  <a:extLst>
                    <a:ext uri="{9D8B030D-6E8A-4147-A177-3AD203B41FA5}">
                      <a16:colId xmlns:a16="http://schemas.microsoft.com/office/drawing/2014/main" val="3994946047"/>
                    </a:ext>
                  </a:extLst>
                </a:gridCol>
                <a:gridCol w="1846629">
                  <a:extLst>
                    <a:ext uri="{9D8B030D-6E8A-4147-A177-3AD203B41FA5}">
                      <a16:colId xmlns:a16="http://schemas.microsoft.com/office/drawing/2014/main" val="1828483465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335813682"/>
                    </a:ext>
                  </a:extLst>
                </a:gridCol>
              </a:tblGrid>
              <a:tr h="751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Serviços</a:t>
                      </a:r>
                    </a:p>
                  </a:txBody>
                  <a:tcPr marL="9810" marR="9810" marT="9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Valor individual máx.</a:t>
                      </a:r>
                      <a:endParaRPr lang="pt-BR" sz="1400" b="0" i="0" u="none" strike="noStrike" err="1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Sigla no extrato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Cobrança por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927212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baseline="0" noProof="0">
                          <a:solidFill>
                            <a:srgbClr val="090E29"/>
                          </a:solidFill>
                          <a:effectLst/>
                          <a:latin typeface="Poppins"/>
                          <a:ea typeface="+mn-ea"/>
                          <a:cs typeface="+mn-cs"/>
                        </a:rPr>
                        <a:t>Importação: Edição de Contrato de Câmbio</a:t>
                      </a:r>
                      <a:endParaRPr lang="en-US" sz="1600" b="0" i="0" u="none" strike="noStrike" kern="1200" baseline="0">
                        <a:solidFill>
                          <a:srgbClr val="090E29"/>
                        </a:solidFill>
                        <a:effectLst/>
                        <a:latin typeface="Poppins"/>
                        <a:ea typeface="+mn-ea"/>
                        <a:cs typeface="+mn-cs"/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R$ 400,00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582512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baseline="0" noProof="0">
                          <a:solidFill>
                            <a:srgbClr val="090E29"/>
                          </a:solidFill>
                          <a:effectLst/>
                          <a:latin typeface="Poppins"/>
                        </a:rPr>
                        <a:t>Importação: Emissão de Ordem de Pagamento</a:t>
                      </a:r>
                      <a:endParaRPr lang="en-US"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R$ 350,00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317445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baseline="0" noProof="0">
                          <a:solidFill>
                            <a:srgbClr val="090E29"/>
                          </a:solidFill>
                          <a:effectLst/>
                          <a:latin typeface="Poppins"/>
                        </a:rPr>
                        <a:t>Importação: Demais Tarifas (Não incluem despesas no Exterior)</a:t>
                      </a:r>
                      <a:endParaRPr lang="en-US"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R$ 2.000,00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022815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baseline="0" noProof="0">
                          <a:solidFill>
                            <a:srgbClr val="090E29"/>
                          </a:solidFill>
                          <a:effectLst/>
                          <a:latin typeface="Poppins"/>
                        </a:rPr>
                        <a:t>Importação: Câmbio Simplificado(Todas as despesas do cliente no Banco)</a:t>
                      </a:r>
                      <a:endParaRPr lang="en-US"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R$ 600,00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329466"/>
                  </a:ext>
                </a:extLst>
              </a:tr>
            </a:tbl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C4BE51AA-E0D3-26B0-0E49-1F60D6C38FA9}"/>
              </a:ext>
            </a:extLst>
          </p:cNvPr>
          <p:cNvGrpSpPr/>
          <p:nvPr/>
        </p:nvGrpSpPr>
        <p:grpSpPr>
          <a:xfrm>
            <a:off x="1231900" y="875261"/>
            <a:ext cx="9727700" cy="327831"/>
            <a:chOff x="1231900" y="875261"/>
            <a:chExt cx="9727700" cy="327831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1AE7770-BB6B-8774-69F1-4C0701BDBC2B}"/>
                </a:ext>
              </a:extLst>
            </p:cNvPr>
            <p:cNvSpPr txBox="1"/>
            <p:nvPr/>
          </p:nvSpPr>
          <p:spPr>
            <a:xfrm>
              <a:off x="1231900" y="875261"/>
              <a:ext cx="5365848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</a:defRPr>
              </a:pPr>
              <a:r>
                <a:rPr lang="pt-BR" sz="1400">
                  <a:solidFill>
                    <a:srgbClr val="090E29"/>
                  </a:solidFill>
                  <a:latin typeface="Poppins SemiBold"/>
                  <a:cs typeface="Poppins SemiBold"/>
                </a:rPr>
                <a:t>Pessoa Jurídica- Câmbio</a:t>
              </a:r>
              <a:endParaRPr lang="pt-BR" sz="1400">
                <a:solidFill>
                  <a:srgbClr val="090E29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D2929560-3FD8-3867-D5F7-B061D5120303}"/>
                </a:ext>
              </a:extLst>
            </p:cNvPr>
            <p:cNvCxnSpPr>
              <a:cxnSpLocks/>
            </p:cNvCxnSpPr>
            <p:nvPr/>
          </p:nvCxnSpPr>
          <p:spPr>
            <a:xfrm>
              <a:off x="1232400" y="1203092"/>
              <a:ext cx="9727200" cy="0"/>
            </a:xfrm>
            <a:prstGeom prst="line">
              <a:avLst/>
            </a:prstGeom>
            <a:ln w="3175" cap="rnd">
              <a:solidFill>
                <a:srgbClr val="1226AA">
                  <a:alpha val="3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2912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6E76747-B6FC-4157-A820-3DAD81C91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325772"/>
              </p:ext>
            </p:extLst>
          </p:nvPr>
        </p:nvGraphicFramePr>
        <p:xfrm>
          <a:off x="1231900" y="1345114"/>
          <a:ext cx="9727197" cy="5231837"/>
        </p:xfrm>
        <a:graphic>
          <a:graphicData uri="http://schemas.openxmlformats.org/drawingml/2006/table">
            <a:tbl>
              <a:tblPr/>
              <a:tblGrid>
                <a:gridCol w="3526465">
                  <a:extLst>
                    <a:ext uri="{9D8B030D-6E8A-4147-A177-3AD203B41FA5}">
                      <a16:colId xmlns:a16="http://schemas.microsoft.com/office/drawing/2014/main" val="2895568727"/>
                    </a:ext>
                  </a:extLst>
                </a:gridCol>
                <a:gridCol w="2117650">
                  <a:extLst>
                    <a:ext uri="{9D8B030D-6E8A-4147-A177-3AD203B41FA5}">
                      <a16:colId xmlns:a16="http://schemas.microsoft.com/office/drawing/2014/main" val="3994946047"/>
                    </a:ext>
                  </a:extLst>
                </a:gridCol>
                <a:gridCol w="1846629">
                  <a:extLst>
                    <a:ext uri="{9D8B030D-6E8A-4147-A177-3AD203B41FA5}">
                      <a16:colId xmlns:a16="http://schemas.microsoft.com/office/drawing/2014/main" val="1828483465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335813682"/>
                    </a:ext>
                  </a:extLst>
                </a:gridCol>
              </a:tblGrid>
              <a:tr h="751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Serviços</a:t>
                      </a:r>
                    </a:p>
                  </a:txBody>
                  <a:tcPr marL="9810" marR="9810" marT="9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Valor individual máx.</a:t>
                      </a:r>
                      <a:endParaRPr lang="pt-BR" sz="1400" b="0" i="0" u="none" strike="noStrike" err="1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Sigla no extrato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Cobrança por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927212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baseline="0" noProof="0">
                          <a:solidFill>
                            <a:srgbClr val="090E29"/>
                          </a:solidFill>
                          <a:effectLst/>
                          <a:latin typeface="Poppins"/>
                        </a:rPr>
                        <a:t>Financeiro -Ingresso de Recursos: Edição de Contrato de Câmbio</a:t>
                      </a:r>
                      <a:endParaRPr lang="en-US"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R$ 400,00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582512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baseline="0" noProof="0">
                          <a:solidFill>
                            <a:srgbClr val="090E29"/>
                          </a:solidFill>
                          <a:effectLst/>
                          <a:latin typeface="Poppins"/>
                        </a:rPr>
                        <a:t>Financeiro-Ingresso de Recursos: Edição de Cont. de Câmbio Via Internet</a:t>
                      </a:r>
                      <a:endParaRPr lang="en-US"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Isento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317445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baseline="0" noProof="0">
                          <a:solidFill>
                            <a:srgbClr val="090E29"/>
                          </a:solidFill>
                          <a:effectLst/>
                          <a:latin typeface="Poppins"/>
                        </a:rPr>
                        <a:t>Financeiro -Ingresso de Recursos: Liquidação com Ordem de pagamento</a:t>
                      </a:r>
                      <a:endParaRPr lang="en-US"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R$ 350,00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022815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baseline="0" noProof="0">
                          <a:solidFill>
                            <a:srgbClr val="090E29"/>
                          </a:solidFill>
                          <a:effectLst/>
                          <a:latin typeface="Poppins"/>
                        </a:rPr>
                        <a:t>Financeiro - Ingresso de Recursos: Confecção de ROF</a:t>
                      </a:r>
                      <a:endParaRPr lang="en-US"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R$ 1.000,00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329466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baseline="0" noProof="0">
                          <a:solidFill>
                            <a:srgbClr val="090E29"/>
                          </a:solidFill>
                          <a:effectLst/>
                          <a:latin typeface="Poppins"/>
                        </a:rPr>
                        <a:t>Financeiro - Ingresso de Recursos: Confecção de esquema de ROF</a:t>
                      </a:r>
                      <a:endParaRPr lang="en-US"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R$ 600,00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72140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baseline="0" noProof="0">
                          <a:solidFill>
                            <a:srgbClr val="090E29"/>
                          </a:solidFill>
                          <a:effectLst/>
                          <a:latin typeface="Poppins"/>
                        </a:rPr>
                        <a:t>Financeiro - Ingresso de Recursos: Confecção de Cadastro no </a:t>
                      </a:r>
                      <a:r>
                        <a:rPr lang="pt-BR" sz="1600" b="0" i="0" u="none" strike="noStrike" kern="1200" baseline="0" noProof="0" err="1">
                          <a:solidFill>
                            <a:srgbClr val="090E29"/>
                          </a:solidFill>
                          <a:effectLst/>
                          <a:latin typeface="Poppins"/>
                        </a:rPr>
                        <a:t>Cademp</a:t>
                      </a:r>
                      <a:endParaRPr lang="en-US"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R$ 300,00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33794"/>
                  </a:ext>
                </a:extLst>
              </a:tr>
            </a:tbl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C4BE51AA-E0D3-26B0-0E49-1F60D6C38FA9}"/>
              </a:ext>
            </a:extLst>
          </p:cNvPr>
          <p:cNvGrpSpPr/>
          <p:nvPr/>
        </p:nvGrpSpPr>
        <p:grpSpPr>
          <a:xfrm>
            <a:off x="1231900" y="875261"/>
            <a:ext cx="9727700" cy="327831"/>
            <a:chOff x="1231900" y="875261"/>
            <a:chExt cx="9727700" cy="327831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1AE7770-BB6B-8774-69F1-4C0701BDBC2B}"/>
                </a:ext>
              </a:extLst>
            </p:cNvPr>
            <p:cNvSpPr txBox="1"/>
            <p:nvPr/>
          </p:nvSpPr>
          <p:spPr>
            <a:xfrm>
              <a:off x="1231900" y="875261"/>
              <a:ext cx="5365848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</a:defRPr>
              </a:pPr>
              <a:r>
                <a:rPr lang="pt-BR" sz="1400">
                  <a:solidFill>
                    <a:srgbClr val="090E29"/>
                  </a:solidFill>
                  <a:latin typeface="Poppins SemiBold"/>
                  <a:cs typeface="Poppins SemiBold"/>
                </a:rPr>
                <a:t>Pessoa Jurídica- Câmbio</a:t>
              </a:r>
              <a:endParaRPr lang="pt-BR" sz="1400">
                <a:solidFill>
                  <a:srgbClr val="090E29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D2929560-3FD8-3867-D5F7-B061D5120303}"/>
                </a:ext>
              </a:extLst>
            </p:cNvPr>
            <p:cNvCxnSpPr>
              <a:cxnSpLocks/>
            </p:cNvCxnSpPr>
            <p:nvPr/>
          </p:nvCxnSpPr>
          <p:spPr>
            <a:xfrm>
              <a:off x="1232400" y="1203092"/>
              <a:ext cx="9727200" cy="0"/>
            </a:xfrm>
            <a:prstGeom prst="line">
              <a:avLst/>
            </a:prstGeom>
            <a:ln w="3175" cap="rnd">
              <a:solidFill>
                <a:srgbClr val="1226AA">
                  <a:alpha val="3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0563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6E76747-B6FC-4157-A820-3DAD81C91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626423"/>
              </p:ext>
            </p:extLst>
          </p:nvPr>
        </p:nvGraphicFramePr>
        <p:xfrm>
          <a:off x="1231900" y="1345114"/>
          <a:ext cx="9727198" cy="3736268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895568727"/>
                    </a:ext>
                  </a:extLst>
                </a:gridCol>
                <a:gridCol w="2215116">
                  <a:extLst>
                    <a:ext uri="{9D8B030D-6E8A-4147-A177-3AD203B41FA5}">
                      <a16:colId xmlns:a16="http://schemas.microsoft.com/office/drawing/2014/main" val="3994946047"/>
                    </a:ext>
                  </a:extLst>
                </a:gridCol>
                <a:gridCol w="1846629">
                  <a:extLst>
                    <a:ext uri="{9D8B030D-6E8A-4147-A177-3AD203B41FA5}">
                      <a16:colId xmlns:a16="http://schemas.microsoft.com/office/drawing/2014/main" val="1828483465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335813682"/>
                    </a:ext>
                  </a:extLst>
                </a:gridCol>
              </a:tblGrid>
              <a:tr h="751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Serviços</a:t>
                      </a:r>
                    </a:p>
                  </a:txBody>
                  <a:tcPr marL="9810" marR="9810" marT="9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Valor individual máx.</a:t>
                      </a:r>
                      <a:endParaRPr lang="pt-BR" sz="1400" b="0" i="0" u="none" strike="noStrike" err="1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Sigla no extrato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Cobrança por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927212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baseline="0" noProof="0">
                          <a:solidFill>
                            <a:srgbClr val="090E29"/>
                          </a:solidFill>
                          <a:effectLst/>
                          <a:latin typeface="Poppins"/>
                        </a:rPr>
                        <a:t>Financeiro -Remessa de Recursos: Edição de Contrato de Câmbio</a:t>
                      </a:r>
                      <a:endParaRPr lang="en-US"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R$ 400,00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582512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baseline="0" noProof="0">
                          <a:solidFill>
                            <a:srgbClr val="090E29"/>
                          </a:solidFill>
                          <a:effectLst/>
                          <a:latin typeface="Poppins"/>
                        </a:rPr>
                        <a:t>Financeiro-Remessa de Recursos: Edição de Cont. de Câmbio Via Internet</a:t>
                      </a:r>
                      <a:endParaRPr lang="en-US"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Isento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317445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baseline="0" noProof="0">
                          <a:solidFill>
                            <a:srgbClr val="090E29"/>
                          </a:solidFill>
                          <a:effectLst/>
                          <a:latin typeface="Poppins"/>
                        </a:rPr>
                        <a:t>Financeiro - Remessa de Recursos: Emissão de Ordem de Pagamento</a:t>
                      </a:r>
                      <a:endParaRPr lang="en-US"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R$ 350,00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022815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baseline="0" noProof="0">
                          <a:solidFill>
                            <a:srgbClr val="090E29"/>
                          </a:solidFill>
                          <a:effectLst/>
                          <a:latin typeface="Poppins"/>
                        </a:rPr>
                        <a:t>Financeiro - Remessa de Recursos: Alteração de ROF</a:t>
                      </a:r>
                      <a:endParaRPr lang="en-US"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R$ 750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noProof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</a:rPr>
                        <a:t>Por operação</a:t>
                      </a:r>
                      <a:endParaRPr lang="pt-BR" sz="1600" b="0" i="0" u="none" strike="noStrike" noProof="0">
                        <a:solidFill>
                          <a:srgbClr val="090E29"/>
                        </a:solidFill>
                        <a:effectLst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329466"/>
                  </a:ext>
                </a:extLst>
              </a:tr>
            </a:tbl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C4BE51AA-E0D3-26B0-0E49-1F60D6C38FA9}"/>
              </a:ext>
            </a:extLst>
          </p:cNvPr>
          <p:cNvGrpSpPr/>
          <p:nvPr/>
        </p:nvGrpSpPr>
        <p:grpSpPr>
          <a:xfrm>
            <a:off x="1231900" y="875261"/>
            <a:ext cx="9727700" cy="327831"/>
            <a:chOff x="1231900" y="875261"/>
            <a:chExt cx="9727700" cy="327831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1AE7770-BB6B-8774-69F1-4C0701BDBC2B}"/>
                </a:ext>
              </a:extLst>
            </p:cNvPr>
            <p:cNvSpPr txBox="1"/>
            <p:nvPr/>
          </p:nvSpPr>
          <p:spPr>
            <a:xfrm>
              <a:off x="1231900" y="875261"/>
              <a:ext cx="5365848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</a:defRPr>
              </a:pPr>
              <a:r>
                <a:rPr lang="pt-BR" sz="1400">
                  <a:solidFill>
                    <a:srgbClr val="090E29"/>
                  </a:solidFill>
                  <a:latin typeface="Poppins SemiBold"/>
                  <a:cs typeface="Poppins SemiBold"/>
                </a:rPr>
                <a:t>Pessoa Jurídica- Câmbio</a:t>
              </a:r>
              <a:endParaRPr lang="pt-BR" sz="1400">
                <a:solidFill>
                  <a:srgbClr val="090E29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D2929560-3FD8-3867-D5F7-B061D5120303}"/>
                </a:ext>
              </a:extLst>
            </p:cNvPr>
            <p:cNvCxnSpPr>
              <a:cxnSpLocks/>
            </p:cNvCxnSpPr>
            <p:nvPr/>
          </p:nvCxnSpPr>
          <p:spPr>
            <a:xfrm>
              <a:off x="1232400" y="1203092"/>
              <a:ext cx="9727200" cy="0"/>
            </a:xfrm>
            <a:prstGeom prst="line">
              <a:avLst/>
            </a:prstGeom>
            <a:ln w="3175" cap="rnd">
              <a:solidFill>
                <a:srgbClr val="1226AA">
                  <a:alpha val="3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5813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6E76747-B6FC-4157-A820-3DAD81C91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54570"/>
              </p:ext>
            </p:extLst>
          </p:nvPr>
        </p:nvGraphicFramePr>
        <p:xfrm>
          <a:off x="1231900" y="1345114"/>
          <a:ext cx="9727198" cy="2227089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895568727"/>
                    </a:ext>
                  </a:extLst>
                </a:gridCol>
                <a:gridCol w="2215116">
                  <a:extLst>
                    <a:ext uri="{9D8B030D-6E8A-4147-A177-3AD203B41FA5}">
                      <a16:colId xmlns:a16="http://schemas.microsoft.com/office/drawing/2014/main" val="3994946047"/>
                    </a:ext>
                  </a:extLst>
                </a:gridCol>
                <a:gridCol w="1846629">
                  <a:extLst>
                    <a:ext uri="{9D8B030D-6E8A-4147-A177-3AD203B41FA5}">
                      <a16:colId xmlns:a16="http://schemas.microsoft.com/office/drawing/2014/main" val="1828483465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335813682"/>
                    </a:ext>
                  </a:extLst>
                </a:gridCol>
              </a:tblGrid>
              <a:tr h="751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Serviços</a:t>
                      </a:r>
                    </a:p>
                  </a:txBody>
                  <a:tcPr marL="9810" marR="9810" marT="9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Valor individual máx.</a:t>
                      </a:r>
                      <a:endParaRPr lang="pt-BR" sz="1400" b="0" i="0" u="none" strike="noStrike" err="1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Sigla no extrato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Cobrança por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927212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baseline="0" noProof="0">
                          <a:solidFill>
                            <a:srgbClr val="090E29"/>
                          </a:solidFill>
                          <a:effectLst/>
                          <a:latin typeface="Poppins"/>
                        </a:rPr>
                        <a:t>Transferência por meio de TED - TED internet</a:t>
                      </a:r>
                      <a:endParaRPr lang="en-US"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Isento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582512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baseline="0" noProof="0" dirty="0">
                          <a:solidFill>
                            <a:srgbClr val="090E29"/>
                          </a:solidFill>
                          <a:effectLst/>
                          <a:latin typeface="Poppins"/>
                        </a:rPr>
                        <a:t>Concessão de adiantamento a depositante - ADIANT. DEPOSITANTE</a:t>
                      </a:r>
                      <a:endParaRPr lang="en-US" dirty="0"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Isento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317445"/>
                  </a:ext>
                </a:extLst>
              </a:tr>
            </a:tbl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C4BE51AA-E0D3-26B0-0E49-1F60D6C38FA9}"/>
              </a:ext>
            </a:extLst>
          </p:cNvPr>
          <p:cNvGrpSpPr/>
          <p:nvPr/>
        </p:nvGrpSpPr>
        <p:grpSpPr>
          <a:xfrm>
            <a:off x="1231900" y="875261"/>
            <a:ext cx="9727700" cy="327831"/>
            <a:chOff x="1231900" y="875261"/>
            <a:chExt cx="9727700" cy="327831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1AE7770-BB6B-8774-69F1-4C0701BDBC2B}"/>
                </a:ext>
              </a:extLst>
            </p:cNvPr>
            <p:cNvSpPr txBox="1"/>
            <p:nvPr/>
          </p:nvSpPr>
          <p:spPr>
            <a:xfrm>
              <a:off x="1231900" y="875261"/>
              <a:ext cx="5365848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</a:defRPr>
              </a:pPr>
              <a:r>
                <a:rPr lang="pt-BR" sz="1400">
                  <a:solidFill>
                    <a:srgbClr val="090E29"/>
                  </a:solidFill>
                  <a:latin typeface="Poppins SemiBold"/>
                  <a:cs typeface="Poppins SemiBold"/>
                </a:rPr>
                <a:t>Pessoa Física</a:t>
              </a:r>
              <a:endParaRPr lang="pt-BR" sz="1400">
                <a:solidFill>
                  <a:srgbClr val="090E29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D2929560-3FD8-3867-D5F7-B061D5120303}"/>
                </a:ext>
              </a:extLst>
            </p:cNvPr>
            <p:cNvCxnSpPr>
              <a:cxnSpLocks/>
            </p:cNvCxnSpPr>
            <p:nvPr/>
          </p:nvCxnSpPr>
          <p:spPr>
            <a:xfrm>
              <a:off x="1232400" y="1203092"/>
              <a:ext cx="9727200" cy="0"/>
            </a:xfrm>
            <a:prstGeom prst="line">
              <a:avLst/>
            </a:prstGeom>
            <a:ln w="3175" cap="rnd">
              <a:solidFill>
                <a:srgbClr val="1226AA">
                  <a:alpha val="3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513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>
            <a:extLst>
              <a:ext uri="{FF2B5EF4-FFF2-40B4-BE49-F238E27FC236}">
                <a16:creationId xmlns:a16="http://schemas.microsoft.com/office/drawing/2014/main" id="{ED027FFB-5BB5-18BB-8AC6-93D6C77BBC6B}"/>
              </a:ext>
            </a:extLst>
          </p:cNvPr>
          <p:cNvSpPr txBox="1"/>
          <p:nvPr/>
        </p:nvSpPr>
        <p:spPr>
          <a:xfrm>
            <a:off x="3049003" y="797510"/>
            <a:ext cx="609399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>
                <a:solidFill>
                  <a:schemeClr val="bg1"/>
                </a:solidFill>
              </a:rPr>
              <a:t>Atendimento</a:t>
            </a:r>
          </a:p>
          <a:p>
            <a:pPr algn="ctr"/>
            <a:endParaRPr lang="pt-BR" sz="1400">
              <a:solidFill>
                <a:schemeClr val="bg1"/>
              </a:solidFill>
            </a:endParaRPr>
          </a:p>
          <a:p>
            <a:pPr algn="ctr"/>
            <a:r>
              <a:rPr lang="pt-BR" sz="1400">
                <a:solidFill>
                  <a:schemeClr val="bg1"/>
                </a:solidFill>
              </a:rPr>
              <a:t>Canais 24h por dia</a:t>
            </a:r>
          </a:p>
          <a:p>
            <a:pPr algn="ctr"/>
            <a:endParaRPr lang="pt-BR" sz="1400">
              <a:solidFill>
                <a:schemeClr val="bg1"/>
              </a:solidFill>
            </a:endParaRPr>
          </a:p>
          <a:p>
            <a:pPr algn="ctr"/>
            <a:r>
              <a:rPr lang="pt-BR" sz="1400">
                <a:solidFill>
                  <a:schemeClr val="bg1"/>
                </a:solidFill>
              </a:rPr>
              <a:t>Central de Relacionamento</a:t>
            </a:r>
          </a:p>
          <a:p>
            <a:pPr algn="ctr"/>
            <a:r>
              <a:rPr lang="pt-BR" sz="1400">
                <a:solidFill>
                  <a:schemeClr val="bg1"/>
                </a:solidFill>
              </a:rPr>
              <a:t>3003-5202 (Capitais) ou 0800 545 5200 (Demais Localidades) </a:t>
            </a:r>
          </a:p>
          <a:p>
            <a:pPr algn="ctr"/>
            <a:endParaRPr lang="pt-BR" sz="1400">
              <a:solidFill>
                <a:schemeClr val="bg1"/>
              </a:solidFill>
            </a:endParaRPr>
          </a:p>
          <a:p>
            <a:pPr algn="ctr"/>
            <a:r>
              <a:rPr lang="pt-BR" sz="1400">
                <a:solidFill>
                  <a:schemeClr val="bg1"/>
                </a:solidFill>
              </a:rPr>
              <a:t>Atendimento no exterior</a:t>
            </a:r>
          </a:p>
          <a:p>
            <a:pPr algn="ctr"/>
            <a:r>
              <a:rPr lang="pt-BR" sz="1400">
                <a:solidFill>
                  <a:schemeClr val="bg1"/>
                </a:solidFill>
              </a:rPr>
              <a:t>+55 31 3078-8152</a:t>
            </a:r>
          </a:p>
          <a:p>
            <a:pPr algn="ctr"/>
            <a:endParaRPr lang="pt-BR" sz="1400">
              <a:solidFill>
                <a:schemeClr val="bg1"/>
              </a:solidFill>
            </a:endParaRPr>
          </a:p>
          <a:p>
            <a:pPr algn="ctr"/>
            <a:r>
              <a:rPr lang="pt-BR" sz="1400">
                <a:solidFill>
                  <a:schemeClr val="bg1"/>
                </a:solidFill>
              </a:rPr>
              <a:t>Atendimento ao deficiente auditivo</a:t>
            </a:r>
          </a:p>
          <a:p>
            <a:pPr algn="ctr"/>
            <a:r>
              <a:rPr lang="pt-BR" sz="1400">
                <a:solidFill>
                  <a:schemeClr val="bg1"/>
                </a:solidFill>
              </a:rPr>
              <a:t>0800 970 6993</a:t>
            </a:r>
          </a:p>
          <a:p>
            <a:pPr algn="ctr"/>
            <a:endParaRPr lang="pt-BR" sz="1400">
              <a:solidFill>
                <a:schemeClr val="bg1"/>
              </a:solidFill>
            </a:endParaRPr>
          </a:p>
          <a:p>
            <a:pPr algn="ctr"/>
            <a:r>
              <a:rPr lang="pt-BR" sz="1400">
                <a:solidFill>
                  <a:schemeClr val="bg1"/>
                </a:solidFill>
              </a:rPr>
              <a:t>SAC</a:t>
            </a:r>
          </a:p>
          <a:p>
            <a:pPr algn="ctr"/>
            <a:r>
              <a:rPr lang="pt-BR" sz="1400">
                <a:solidFill>
                  <a:schemeClr val="bg1"/>
                </a:solidFill>
              </a:rPr>
              <a:t>0800 545 5252</a:t>
            </a:r>
          </a:p>
          <a:p>
            <a:pPr algn="ctr"/>
            <a:r>
              <a:rPr lang="pt-BR" sz="1400">
                <a:solidFill>
                  <a:schemeClr val="bg1"/>
                </a:solidFill>
              </a:rPr>
              <a:t>Todos os dias 24h</a:t>
            </a:r>
          </a:p>
          <a:p>
            <a:pPr algn="ctr"/>
            <a:endParaRPr lang="pt-BR" sz="1400">
              <a:solidFill>
                <a:schemeClr val="bg1"/>
              </a:solidFill>
            </a:endParaRPr>
          </a:p>
          <a:p>
            <a:pPr algn="ctr"/>
            <a:r>
              <a:rPr lang="pt-BR" sz="1400">
                <a:solidFill>
                  <a:schemeClr val="bg1"/>
                </a:solidFill>
              </a:rPr>
              <a:t>Ouvidoria: 0800 726 8889</a:t>
            </a:r>
          </a:p>
          <a:p>
            <a:pPr algn="ctr"/>
            <a:r>
              <a:rPr lang="pt-BR" sz="1400">
                <a:solidFill>
                  <a:schemeClr val="bg1"/>
                </a:solidFill>
              </a:rPr>
              <a:t>Segunda a sexta (exceto feriados), das 9h às 18h</a:t>
            </a:r>
          </a:p>
          <a:p>
            <a:pPr algn="ctr"/>
            <a:endParaRPr lang="pt-BR" sz="1400">
              <a:solidFill>
                <a:schemeClr val="bg1"/>
              </a:solidFill>
            </a:endParaRPr>
          </a:p>
          <a:p>
            <a:pPr algn="ctr"/>
            <a:r>
              <a:rPr lang="pt-BR" sz="1400">
                <a:solidFill>
                  <a:schemeClr val="bg1"/>
                </a:solidFill>
              </a:rPr>
              <a:t>Bacen: 145</a:t>
            </a:r>
          </a:p>
          <a:p>
            <a:pPr algn="ctr"/>
            <a:endParaRPr lang="pt-BR" sz="1400">
              <a:solidFill>
                <a:schemeClr val="bg1"/>
              </a:solidFill>
            </a:endParaRPr>
          </a:p>
          <a:p>
            <a:pPr algn="ctr"/>
            <a:r>
              <a:rPr lang="pt-BR" sz="1400">
                <a:solidFill>
                  <a:schemeClr val="bg1"/>
                </a:solidFill>
              </a:rPr>
              <a:t>BS2 Empresas: empresas@bancobs2.com.br</a:t>
            </a:r>
          </a:p>
          <a:p>
            <a:pPr algn="ctr"/>
            <a:r>
              <a:rPr lang="pt-BR" sz="1400">
                <a:solidFill>
                  <a:schemeClr val="bg1"/>
                </a:solidFill>
              </a:rPr>
              <a:t>BS2 GO!: bs2go@bancobs2.com.br</a:t>
            </a:r>
          </a:p>
        </p:txBody>
      </p:sp>
    </p:spTree>
    <p:extLst>
      <p:ext uri="{BB962C8B-B14F-4D97-AF65-F5344CB8AC3E}">
        <p14:creationId xmlns:p14="http://schemas.microsoft.com/office/powerpoint/2010/main" val="1077650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466B8D61-633B-9D61-16E4-42043D161741}"/>
              </a:ext>
            </a:extLst>
          </p:cNvPr>
          <p:cNvGrpSpPr/>
          <p:nvPr/>
        </p:nvGrpSpPr>
        <p:grpSpPr>
          <a:xfrm>
            <a:off x="5306372" y="5842969"/>
            <a:ext cx="1780539" cy="434927"/>
            <a:chOff x="9655630" y="6037561"/>
            <a:chExt cx="1780539" cy="434927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E507DBA0-FA6A-2EF0-678C-CD4770CF5125}"/>
                </a:ext>
              </a:extLst>
            </p:cNvPr>
            <p:cNvGrpSpPr/>
            <p:nvPr/>
          </p:nvGrpSpPr>
          <p:grpSpPr>
            <a:xfrm>
              <a:off x="10591367" y="6072201"/>
              <a:ext cx="844802" cy="165536"/>
              <a:chOff x="5459680" y="4577157"/>
              <a:chExt cx="1740255" cy="340995"/>
            </a:xfrm>
          </p:grpSpPr>
          <p:sp>
            <p:nvSpPr>
              <p:cNvPr id="11" name="object 3">
                <a:extLst>
                  <a:ext uri="{FF2B5EF4-FFF2-40B4-BE49-F238E27FC236}">
                    <a16:creationId xmlns:a16="http://schemas.microsoft.com/office/drawing/2014/main" id="{2CE1433B-35CA-C013-DB4D-3326A0007D25}"/>
                  </a:ext>
                </a:extLst>
              </p:cNvPr>
              <p:cNvSpPr/>
              <p:nvPr/>
            </p:nvSpPr>
            <p:spPr>
              <a:xfrm>
                <a:off x="6392383" y="4577157"/>
                <a:ext cx="340997" cy="340995"/>
              </a:xfrm>
              <a:custGeom>
                <a:avLst/>
                <a:gdLst/>
                <a:ahLst/>
                <a:cxnLst/>
                <a:rect l="l" t="t" r="r" b="b"/>
                <a:pathLst>
                  <a:path w="340995" h="340995">
                    <a:moveTo>
                      <a:pt x="170193" y="0"/>
                    </a:moveTo>
                    <a:lnTo>
                      <a:pt x="124948" y="6079"/>
                    </a:lnTo>
                    <a:lnTo>
                      <a:pt x="84292" y="23235"/>
                    </a:lnTo>
                    <a:lnTo>
                      <a:pt x="49847" y="49846"/>
                    </a:lnTo>
                    <a:lnTo>
                      <a:pt x="23236" y="84289"/>
                    </a:lnTo>
                    <a:lnTo>
                      <a:pt x="6079" y="124942"/>
                    </a:lnTo>
                    <a:lnTo>
                      <a:pt x="0" y="170183"/>
                    </a:lnTo>
                    <a:lnTo>
                      <a:pt x="6079" y="215428"/>
                    </a:lnTo>
                    <a:lnTo>
                      <a:pt x="23236" y="256084"/>
                    </a:lnTo>
                    <a:lnTo>
                      <a:pt x="49847" y="290529"/>
                    </a:lnTo>
                    <a:lnTo>
                      <a:pt x="84292" y="317141"/>
                    </a:lnTo>
                    <a:lnTo>
                      <a:pt x="124948" y="334297"/>
                    </a:lnTo>
                    <a:lnTo>
                      <a:pt x="170193" y="340377"/>
                    </a:lnTo>
                    <a:lnTo>
                      <a:pt x="215438" y="334297"/>
                    </a:lnTo>
                    <a:lnTo>
                      <a:pt x="256094" y="317141"/>
                    </a:lnTo>
                    <a:lnTo>
                      <a:pt x="290539" y="290529"/>
                    </a:lnTo>
                    <a:lnTo>
                      <a:pt x="317151" y="256084"/>
                    </a:lnTo>
                    <a:lnTo>
                      <a:pt x="334308" y="215428"/>
                    </a:lnTo>
                    <a:lnTo>
                      <a:pt x="340387" y="170183"/>
                    </a:lnTo>
                    <a:lnTo>
                      <a:pt x="334308" y="124942"/>
                    </a:lnTo>
                    <a:lnTo>
                      <a:pt x="317151" y="84289"/>
                    </a:lnTo>
                    <a:lnTo>
                      <a:pt x="290539" y="49846"/>
                    </a:lnTo>
                    <a:lnTo>
                      <a:pt x="256094" y="23235"/>
                    </a:lnTo>
                    <a:lnTo>
                      <a:pt x="215438" y="6079"/>
                    </a:lnTo>
                    <a:lnTo>
                      <a:pt x="17019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B46372EC-352C-144B-C1A6-1780DC2C5358}"/>
                  </a:ext>
                </a:extLst>
              </p:cNvPr>
              <p:cNvSpPr/>
              <p:nvPr/>
            </p:nvSpPr>
            <p:spPr>
              <a:xfrm>
                <a:off x="5925830" y="4577157"/>
                <a:ext cx="340997" cy="340995"/>
              </a:xfrm>
              <a:custGeom>
                <a:avLst/>
                <a:gdLst/>
                <a:ahLst/>
                <a:cxnLst/>
                <a:rect l="l" t="t" r="r" b="b"/>
                <a:pathLst>
                  <a:path w="340995" h="340995">
                    <a:moveTo>
                      <a:pt x="170193" y="0"/>
                    </a:moveTo>
                    <a:lnTo>
                      <a:pt x="124948" y="6079"/>
                    </a:lnTo>
                    <a:lnTo>
                      <a:pt x="84292" y="23235"/>
                    </a:lnTo>
                    <a:lnTo>
                      <a:pt x="49847" y="49846"/>
                    </a:lnTo>
                    <a:lnTo>
                      <a:pt x="23236" y="84289"/>
                    </a:lnTo>
                    <a:lnTo>
                      <a:pt x="6079" y="124942"/>
                    </a:lnTo>
                    <a:lnTo>
                      <a:pt x="0" y="170183"/>
                    </a:lnTo>
                    <a:lnTo>
                      <a:pt x="6079" y="215428"/>
                    </a:lnTo>
                    <a:lnTo>
                      <a:pt x="23236" y="256084"/>
                    </a:lnTo>
                    <a:lnTo>
                      <a:pt x="49847" y="290529"/>
                    </a:lnTo>
                    <a:lnTo>
                      <a:pt x="84292" y="317141"/>
                    </a:lnTo>
                    <a:lnTo>
                      <a:pt x="124948" y="334297"/>
                    </a:lnTo>
                    <a:lnTo>
                      <a:pt x="170193" y="340377"/>
                    </a:lnTo>
                    <a:lnTo>
                      <a:pt x="215438" y="334297"/>
                    </a:lnTo>
                    <a:lnTo>
                      <a:pt x="256094" y="317141"/>
                    </a:lnTo>
                    <a:lnTo>
                      <a:pt x="290539" y="290529"/>
                    </a:lnTo>
                    <a:lnTo>
                      <a:pt x="317151" y="256084"/>
                    </a:lnTo>
                    <a:lnTo>
                      <a:pt x="334308" y="215428"/>
                    </a:lnTo>
                    <a:lnTo>
                      <a:pt x="340387" y="170183"/>
                    </a:lnTo>
                    <a:lnTo>
                      <a:pt x="334308" y="124942"/>
                    </a:lnTo>
                    <a:lnTo>
                      <a:pt x="317151" y="84289"/>
                    </a:lnTo>
                    <a:lnTo>
                      <a:pt x="290539" y="49846"/>
                    </a:lnTo>
                    <a:lnTo>
                      <a:pt x="256094" y="23235"/>
                    </a:lnTo>
                    <a:lnTo>
                      <a:pt x="215438" y="6079"/>
                    </a:lnTo>
                    <a:lnTo>
                      <a:pt x="17019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3" name="object 5">
                <a:extLst>
                  <a:ext uri="{FF2B5EF4-FFF2-40B4-BE49-F238E27FC236}">
                    <a16:creationId xmlns:a16="http://schemas.microsoft.com/office/drawing/2014/main" id="{1C7B6B2F-1F54-205A-A8C2-87C2D1A58330}"/>
                  </a:ext>
                </a:extLst>
              </p:cNvPr>
              <p:cNvSpPr/>
              <p:nvPr/>
            </p:nvSpPr>
            <p:spPr>
              <a:xfrm>
                <a:off x="5459680" y="4577157"/>
                <a:ext cx="340997" cy="340995"/>
              </a:xfrm>
              <a:custGeom>
                <a:avLst/>
                <a:gdLst/>
                <a:ahLst/>
                <a:cxnLst/>
                <a:rect l="l" t="t" r="r" b="b"/>
                <a:pathLst>
                  <a:path w="340995" h="340995">
                    <a:moveTo>
                      <a:pt x="170193" y="0"/>
                    </a:moveTo>
                    <a:lnTo>
                      <a:pt x="124948" y="6079"/>
                    </a:lnTo>
                    <a:lnTo>
                      <a:pt x="84292" y="23235"/>
                    </a:lnTo>
                    <a:lnTo>
                      <a:pt x="49847" y="49846"/>
                    </a:lnTo>
                    <a:lnTo>
                      <a:pt x="23236" y="84289"/>
                    </a:lnTo>
                    <a:lnTo>
                      <a:pt x="6079" y="124942"/>
                    </a:lnTo>
                    <a:lnTo>
                      <a:pt x="0" y="170183"/>
                    </a:lnTo>
                    <a:lnTo>
                      <a:pt x="6079" y="215428"/>
                    </a:lnTo>
                    <a:lnTo>
                      <a:pt x="23236" y="256084"/>
                    </a:lnTo>
                    <a:lnTo>
                      <a:pt x="49847" y="290529"/>
                    </a:lnTo>
                    <a:lnTo>
                      <a:pt x="84292" y="317141"/>
                    </a:lnTo>
                    <a:lnTo>
                      <a:pt x="124948" y="334297"/>
                    </a:lnTo>
                    <a:lnTo>
                      <a:pt x="170193" y="340377"/>
                    </a:lnTo>
                    <a:lnTo>
                      <a:pt x="215438" y="334297"/>
                    </a:lnTo>
                    <a:lnTo>
                      <a:pt x="256094" y="317141"/>
                    </a:lnTo>
                    <a:lnTo>
                      <a:pt x="290539" y="290529"/>
                    </a:lnTo>
                    <a:lnTo>
                      <a:pt x="317151" y="256084"/>
                    </a:lnTo>
                    <a:lnTo>
                      <a:pt x="334308" y="215428"/>
                    </a:lnTo>
                    <a:lnTo>
                      <a:pt x="340387" y="170183"/>
                    </a:lnTo>
                    <a:lnTo>
                      <a:pt x="334308" y="124942"/>
                    </a:lnTo>
                    <a:lnTo>
                      <a:pt x="317151" y="84289"/>
                    </a:lnTo>
                    <a:lnTo>
                      <a:pt x="290539" y="49846"/>
                    </a:lnTo>
                    <a:lnTo>
                      <a:pt x="256094" y="23235"/>
                    </a:lnTo>
                    <a:lnTo>
                      <a:pt x="215438" y="6079"/>
                    </a:lnTo>
                    <a:lnTo>
                      <a:pt x="17019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4" name="object 6">
                <a:extLst>
                  <a:ext uri="{FF2B5EF4-FFF2-40B4-BE49-F238E27FC236}">
                    <a16:creationId xmlns:a16="http://schemas.microsoft.com/office/drawing/2014/main" id="{62244813-DE32-761F-0335-103DA35638F9}"/>
                  </a:ext>
                </a:extLst>
              </p:cNvPr>
              <p:cNvSpPr/>
              <p:nvPr/>
            </p:nvSpPr>
            <p:spPr>
              <a:xfrm>
                <a:off x="6858938" y="4577157"/>
                <a:ext cx="340997" cy="340995"/>
              </a:xfrm>
              <a:custGeom>
                <a:avLst/>
                <a:gdLst/>
                <a:ahLst/>
                <a:cxnLst/>
                <a:rect l="l" t="t" r="r" b="b"/>
                <a:pathLst>
                  <a:path w="340995" h="340995">
                    <a:moveTo>
                      <a:pt x="170193" y="0"/>
                    </a:moveTo>
                    <a:lnTo>
                      <a:pt x="124948" y="6079"/>
                    </a:lnTo>
                    <a:lnTo>
                      <a:pt x="84292" y="23235"/>
                    </a:lnTo>
                    <a:lnTo>
                      <a:pt x="49847" y="49846"/>
                    </a:lnTo>
                    <a:lnTo>
                      <a:pt x="23236" y="84289"/>
                    </a:lnTo>
                    <a:lnTo>
                      <a:pt x="6079" y="124942"/>
                    </a:lnTo>
                    <a:lnTo>
                      <a:pt x="0" y="170183"/>
                    </a:lnTo>
                    <a:lnTo>
                      <a:pt x="6079" y="215428"/>
                    </a:lnTo>
                    <a:lnTo>
                      <a:pt x="23236" y="256084"/>
                    </a:lnTo>
                    <a:lnTo>
                      <a:pt x="49847" y="290529"/>
                    </a:lnTo>
                    <a:lnTo>
                      <a:pt x="84292" y="317141"/>
                    </a:lnTo>
                    <a:lnTo>
                      <a:pt x="124948" y="334297"/>
                    </a:lnTo>
                    <a:lnTo>
                      <a:pt x="170193" y="340377"/>
                    </a:lnTo>
                    <a:lnTo>
                      <a:pt x="215438" y="334297"/>
                    </a:lnTo>
                    <a:lnTo>
                      <a:pt x="256094" y="317141"/>
                    </a:lnTo>
                    <a:lnTo>
                      <a:pt x="290539" y="290529"/>
                    </a:lnTo>
                    <a:lnTo>
                      <a:pt x="317151" y="256084"/>
                    </a:lnTo>
                    <a:lnTo>
                      <a:pt x="334308" y="215428"/>
                    </a:lnTo>
                    <a:lnTo>
                      <a:pt x="340387" y="170183"/>
                    </a:lnTo>
                    <a:lnTo>
                      <a:pt x="334308" y="124942"/>
                    </a:lnTo>
                    <a:lnTo>
                      <a:pt x="317151" y="84289"/>
                    </a:lnTo>
                    <a:lnTo>
                      <a:pt x="290539" y="49846"/>
                    </a:lnTo>
                    <a:lnTo>
                      <a:pt x="256094" y="23235"/>
                    </a:lnTo>
                    <a:lnTo>
                      <a:pt x="215438" y="6079"/>
                    </a:lnTo>
                    <a:lnTo>
                      <a:pt x="17019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7" name="object 7">
                <a:extLst>
                  <a:ext uri="{FF2B5EF4-FFF2-40B4-BE49-F238E27FC236}">
                    <a16:creationId xmlns:a16="http://schemas.microsoft.com/office/drawing/2014/main" id="{E13F7B78-6256-A62D-D027-DEA0B14C88EF}"/>
                  </a:ext>
                </a:extLst>
              </p:cNvPr>
              <p:cNvSpPr/>
              <p:nvPr/>
            </p:nvSpPr>
            <p:spPr>
              <a:xfrm>
                <a:off x="6456635" y="4668822"/>
                <a:ext cx="211889" cy="172203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8" name="object 8">
                <a:extLst>
                  <a:ext uri="{FF2B5EF4-FFF2-40B4-BE49-F238E27FC236}">
                    <a16:creationId xmlns:a16="http://schemas.microsoft.com/office/drawing/2014/main" id="{B22AAB67-8B0E-4ED8-D38B-AA98BAB28787}"/>
                  </a:ext>
                </a:extLst>
              </p:cNvPr>
              <p:cNvSpPr/>
              <p:nvPr/>
            </p:nvSpPr>
            <p:spPr>
              <a:xfrm>
                <a:off x="6009585" y="4660807"/>
                <a:ext cx="172869" cy="17307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9" name="object 9">
                <a:extLst>
                  <a:ext uri="{FF2B5EF4-FFF2-40B4-BE49-F238E27FC236}">
                    <a16:creationId xmlns:a16="http://schemas.microsoft.com/office/drawing/2014/main" id="{D65AFE95-6327-0155-AF9E-BC2952B2CD85}"/>
                  </a:ext>
                </a:extLst>
              </p:cNvPr>
              <p:cNvSpPr/>
              <p:nvPr/>
            </p:nvSpPr>
            <p:spPr>
              <a:xfrm>
                <a:off x="6948099" y="4662337"/>
                <a:ext cx="162057" cy="15485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20" name="object 10">
                <a:extLst>
                  <a:ext uri="{FF2B5EF4-FFF2-40B4-BE49-F238E27FC236}">
                    <a16:creationId xmlns:a16="http://schemas.microsoft.com/office/drawing/2014/main" id="{39E839BF-5D95-3C03-2294-79A2CC114CD0}"/>
                  </a:ext>
                </a:extLst>
              </p:cNvPr>
              <p:cNvSpPr/>
              <p:nvPr/>
            </p:nvSpPr>
            <p:spPr>
              <a:xfrm>
                <a:off x="5569760" y="4644249"/>
                <a:ext cx="105033" cy="20615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" name="object 14">
              <a:extLst>
                <a:ext uri="{FF2B5EF4-FFF2-40B4-BE49-F238E27FC236}">
                  <a16:creationId xmlns:a16="http://schemas.microsoft.com/office/drawing/2014/main" id="{8993C42C-7009-1632-2E5B-A0F3E3C5811A}"/>
                </a:ext>
              </a:extLst>
            </p:cNvPr>
            <p:cNvSpPr txBox="1"/>
            <p:nvPr/>
          </p:nvSpPr>
          <p:spPr>
            <a:xfrm>
              <a:off x="9655630" y="6037561"/>
              <a:ext cx="1732914" cy="43492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lvl="0" indent="13970" algn="l" defTabSz="914400" rtl="0" eaLnBrk="1" fontAlgn="auto" latinLnBrk="0" hangingPunct="1">
                <a:lnSpc>
                  <a:spcPct val="127099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Microsoft Sans Serif"/>
                </a:rPr>
                <a:t>@bancobs2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Microsoft Sans Serif"/>
              </a:endParaRPr>
            </a:p>
            <a:p>
              <a:pPr marL="254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0" i="0" u="none" strike="noStrike" kern="1200" cap="none" spc="-25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bancobs2.com.br</a:t>
              </a: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DC80E9E-782D-E2ED-72F2-5F73E6181C3C}"/>
              </a:ext>
            </a:extLst>
          </p:cNvPr>
          <p:cNvGrpSpPr/>
          <p:nvPr/>
        </p:nvGrpSpPr>
        <p:grpSpPr>
          <a:xfrm>
            <a:off x="5255349" y="2628887"/>
            <a:ext cx="1681304" cy="951174"/>
            <a:chOff x="9300689" y="5133946"/>
            <a:chExt cx="1993411" cy="1127747"/>
          </a:xfrm>
          <a:solidFill>
            <a:srgbClr val="F9F9F9"/>
          </a:solidFill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id="{D4CA4461-B65F-D4F8-B12B-446244A813D5}"/>
                </a:ext>
              </a:extLst>
            </p:cNvPr>
            <p:cNvSpPr/>
            <p:nvPr/>
          </p:nvSpPr>
          <p:spPr>
            <a:xfrm>
              <a:off x="9300689" y="5188100"/>
              <a:ext cx="750926" cy="1073398"/>
            </a:xfrm>
            <a:custGeom>
              <a:avLst/>
              <a:gdLst>
                <a:gd name="connsiteX0" fmla="*/ 390208 w 750926"/>
                <a:gd name="connsiteY0" fmla="*/ 288538 h 1073398"/>
                <a:gd name="connsiteX1" fmla="*/ 204939 w 750926"/>
                <a:gd name="connsiteY1" fmla="*/ 346053 h 1073398"/>
                <a:gd name="connsiteX2" fmla="*/ 171883 w 750926"/>
                <a:gd name="connsiteY2" fmla="*/ 369722 h 1073398"/>
                <a:gd name="connsiteX3" fmla="*/ 170903 w 750926"/>
                <a:gd name="connsiteY3" fmla="*/ 0 h 1073398"/>
                <a:gd name="connsiteX4" fmla="*/ 0 w 750926"/>
                <a:gd name="connsiteY4" fmla="*/ 51002 h 1073398"/>
                <a:gd name="connsiteX5" fmla="*/ 0 w 750926"/>
                <a:gd name="connsiteY5" fmla="*/ 1056783 h 1073398"/>
                <a:gd name="connsiteX6" fmla="*/ 173934 w 750926"/>
                <a:gd name="connsiteY6" fmla="*/ 1056644 h 1073398"/>
                <a:gd name="connsiteX7" fmla="*/ 173745 w 750926"/>
                <a:gd name="connsiteY7" fmla="*/ 993648 h 1073398"/>
                <a:gd name="connsiteX8" fmla="*/ 206940 w 750926"/>
                <a:gd name="connsiteY8" fmla="*/ 1017103 h 1073398"/>
                <a:gd name="connsiteX9" fmla="*/ 392547 w 750926"/>
                <a:gd name="connsiteY9" fmla="*/ 1073397 h 1073398"/>
                <a:gd name="connsiteX10" fmla="*/ 750925 w 750926"/>
                <a:gd name="connsiteY10" fmla="*/ 679766 h 1073398"/>
                <a:gd name="connsiteX11" fmla="*/ 390208 w 750926"/>
                <a:gd name="connsiteY11" fmla="*/ 288538 h 1073398"/>
                <a:gd name="connsiteX12" fmla="*/ 377618 w 750926"/>
                <a:gd name="connsiteY12" fmla="*/ 897403 h 1073398"/>
                <a:gd name="connsiteX13" fmla="*/ 172814 w 750926"/>
                <a:gd name="connsiteY13" fmla="*/ 681680 h 1073398"/>
                <a:gd name="connsiteX14" fmla="*/ 376320 w 750926"/>
                <a:gd name="connsiteY14" fmla="*/ 464621 h 1073398"/>
                <a:gd name="connsiteX15" fmla="*/ 579826 w 750926"/>
                <a:gd name="connsiteY15" fmla="*/ 680330 h 1073398"/>
                <a:gd name="connsiteX16" fmla="*/ 377618 w 750926"/>
                <a:gd name="connsiteY16" fmla="*/ 897403 h 107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0926" h="1073398">
                  <a:moveTo>
                    <a:pt x="390208" y="288538"/>
                  </a:moveTo>
                  <a:cubicBezTo>
                    <a:pt x="320234" y="288767"/>
                    <a:pt x="257884" y="308116"/>
                    <a:pt x="204939" y="346053"/>
                  </a:cubicBezTo>
                  <a:lnTo>
                    <a:pt x="171883" y="369722"/>
                  </a:lnTo>
                  <a:lnTo>
                    <a:pt x="170903" y="0"/>
                  </a:lnTo>
                  <a:lnTo>
                    <a:pt x="0" y="51002"/>
                  </a:lnTo>
                  <a:lnTo>
                    <a:pt x="0" y="1056783"/>
                  </a:lnTo>
                  <a:lnTo>
                    <a:pt x="173934" y="1056644"/>
                  </a:lnTo>
                  <a:lnTo>
                    <a:pt x="173745" y="993648"/>
                  </a:lnTo>
                  <a:lnTo>
                    <a:pt x="206940" y="1017103"/>
                  </a:lnTo>
                  <a:cubicBezTo>
                    <a:pt x="260098" y="1054676"/>
                    <a:pt x="322548" y="1073622"/>
                    <a:pt x="392547" y="1073397"/>
                  </a:cubicBezTo>
                  <a:cubicBezTo>
                    <a:pt x="590808" y="1072740"/>
                    <a:pt x="751567" y="896154"/>
                    <a:pt x="750925" y="679766"/>
                  </a:cubicBezTo>
                  <a:cubicBezTo>
                    <a:pt x="750287" y="463389"/>
                    <a:pt x="588469" y="287885"/>
                    <a:pt x="390208" y="288538"/>
                  </a:cubicBezTo>
                  <a:close/>
                  <a:moveTo>
                    <a:pt x="377618" y="897403"/>
                  </a:moveTo>
                  <a:cubicBezTo>
                    <a:pt x="261228" y="897778"/>
                    <a:pt x="173181" y="805047"/>
                    <a:pt x="172814" y="681680"/>
                  </a:cubicBezTo>
                  <a:cubicBezTo>
                    <a:pt x="172450" y="558324"/>
                    <a:pt x="259934" y="465014"/>
                    <a:pt x="376320" y="464621"/>
                  </a:cubicBezTo>
                  <a:cubicBezTo>
                    <a:pt x="491993" y="464243"/>
                    <a:pt x="579473" y="556977"/>
                    <a:pt x="579826" y="680330"/>
                  </a:cubicBezTo>
                  <a:cubicBezTo>
                    <a:pt x="580204" y="803701"/>
                    <a:pt x="493273" y="897025"/>
                    <a:pt x="377618" y="897403"/>
                  </a:cubicBezTo>
                  <a:close/>
                </a:path>
              </a:pathLst>
            </a:custGeom>
            <a:grpFill/>
            <a:ln w="3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BD65A94F-5B4D-AF08-2269-6FCD081204CD}"/>
                </a:ext>
              </a:extLst>
            </p:cNvPr>
            <p:cNvSpPr/>
            <p:nvPr/>
          </p:nvSpPr>
          <p:spPr>
            <a:xfrm>
              <a:off x="10087173" y="5460903"/>
              <a:ext cx="563424" cy="800790"/>
            </a:xfrm>
            <a:custGeom>
              <a:avLst/>
              <a:gdLst>
                <a:gd name="connsiteX0" fmla="*/ 325290 w 563424"/>
                <a:gd name="connsiteY0" fmla="*/ 327022 h 800790"/>
                <a:gd name="connsiteX1" fmla="*/ 305997 w 563424"/>
                <a:gd name="connsiteY1" fmla="*/ 319856 h 800790"/>
                <a:gd name="connsiteX2" fmla="*/ 189005 w 563424"/>
                <a:gd name="connsiteY2" fmla="*/ 227713 h 800790"/>
                <a:gd name="connsiteX3" fmla="*/ 276136 w 563424"/>
                <a:gd name="connsiteY3" fmla="*/ 165967 h 800790"/>
                <a:gd name="connsiteX4" fmla="*/ 371368 w 563424"/>
                <a:gd name="connsiteY4" fmla="*/ 246684 h 800790"/>
                <a:gd name="connsiteX5" fmla="*/ 371368 w 563424"/>
                <a:gd name="connsiteY5" fmla="*/ 282382 h 800790"/>
                <a:gd name="connsiteX6" fmla="*/ 543137 w 563424"/>
                <a:gd name="connsiteY6" fmla="*/ 282382 h 800790"/>
                <a:gd name="connsiteX7" fmla="*/ 543137 w 563424"/>
                <a:gd name="connsiteY7" fmla="*/ 246684 h 800790"/>
                <a:gd name="connsiteX8" fmla="*/ 276136 w 563424"/>
                <a:gd name="connsiteY8" fmla="*/ 0 h 800790"/>
                <a:gd name="connsiteX9" fmla="*/ 18266 w 563424"/>
                <a:gd name="connsiteY9" fmla="*/ 227713 h 800790"/>
                <a:gd name="connsiteX10" fmla="*/ 258526 w 563424"/>
                <a:gd name="connsiteY10" fmla="*/ 474990 h 800790"/>
                <a:gd name="connsiteX11" fmla="*/ 269593 w 563424"/>
                <a:gd name="connsiteY11" fmla="*/ 478946 h 800790"/>
                <a:gd name="connsiteX12" fmla="*/ 391666 w 563424"/>
                <a:gd name="connsiteY12" fmla="*/ 568089 h 800790"/>
                <a:gd name="connsiteX13" fmla="*/ 291343 w 563424"/>
                <a:gd name="connsiteY13" fmla="*/ 633827 h 800790"/>
                <a:gd name="connsiteX14" fmla="*/ 171759 w 563424"/>
                <a:gd name="connsiteY14" fmla="*/ 543134 h 800790"/>
                <a:gd name="connsiteX15" fmla="*/ 171759 w 563424"/>
                <a:gd name="connsiteY15" fmla="*/ 505072 h 800790"/>
                <a:gd name="connsiteX16" fmla="*/ 0 w 563424"/>
                <a:gd name="connsiteY16" fmla="*/ 505072 h 800790"/>
                <a:gd name="connsiteX17" fmla="*/ 0 w 563424"/>
                <a:gd name="connsiteY17" fmla="*/ 543134 h 800790"/>
                <a:gd name="connsiteX18" fmla="*/ 291343 w 563424"/>
                <a:gd name="connsiteY18" fmla="*/ 800791 h 800790"/>
                <a:gd name="connsiteX19" fmla="*/ 563425 w 563424"/>
                <a:gd name="connsiteY19" fmla="*/ 568089 h 800790"/>
                <a:gd name="connsiteX20" fmla="*/ 325290 w 563424"/>
                <a:gd name="connsiteY20" fmla="*/ 327022 h 80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3424" h="800790">
                  <a:moveTo>
                    <a:pt x="325290" y="327022"/>
                  </a:moveTo>
                  <a:lnTo>
                    <a:pt x="305997" y="319856"/>
                  </a:lnTo>
                  <a:cubicBezTo>
                    <a:pt x="225106" y="289888"/>
                    <a:pt x="189005" y="269471"/>
                    <a:pt x="189005" y="227713"/>
                  </a:cubicBezTo>
                  <a:cubicBezTo>
                    <a:pt x="189005" y="182192"/>
                    <a:pt x="234009" y="165967"/>
                    <a:pt x="276136" y="165967"/>
                  </a:cubicBezTo>
                  <a:cubicBezTo>
                    <a:pt x="319568" y="165967"/>
                    <a:pt x="371368" y="179975"/>
                    <a:pt x="371368" y="246684"/>
                  </a:cubicBezTo>
                  <a:lnTo>
                    <a:pt x="371368" y="282382"/>
                  </a:lnTo>
                  <a:lnTo>
                    <a:pt x="543137" y="282382"/>
                  </a:lnTo>
                  <a:lnTo>
                    <a:pt x="543137" y="246684"/>
                  </a:lnTo>
                  <a:cubicBezTo>
                    <a:pt x="543137" y="101436"/>
                    <a:pt x="433340" y="0"/>
                    <a:pt x="276136" y="0"/>
                  </a:cubicBezTo>
                  <a:cubicBezTo>
                    <a:pt x="106841" y="0"/>
                    <a:pt x="18266" y="114562"/>
                    <a:pt x="18266" y="227713"/>
                  </a:cubicBezTo>
                  <a:cubicBezTo>
                    <a:pt x="18266" y="389071"/>
                    <a:pt x="151485" y="436710"/>
                    <a:pt x="258526" y="474990"/>
                  </a:cubicBezTo>
                  <a:lnTo>
                    <a:pt x="269593" y="478946"/>
                  </a:lnTo>
                  <a:cubicBezTo>
                    <a:pt x="352296" y="509592"/>
                    <a:pt x="391666" y="530741"/>
                    <a:pt x="391666" y="568089"/>
                  </a:cubicBezTo>
                  <a:cubicBezTo>
                    <a:pt x="391666" y="616610"/>
                    <a:pt x="337630" y="633827"/>
                    <a:pt x="291343" y="633827"/>
                  </a:cubicBezTo>
                  <a:cubicBezTo>
                    <a:pt x="236790" y="633827"/>
                    <a:pt x="171759" y="618109"/>
                    <a:pt x="171759" y="543134"/>
                  </a:cubicBezTo>
                  <a:lnTo>
                    <a:pt x="171759" y="505072"/>
                  </a:lnTo>
                  <a:lnTo>
                    <a:pt x="0" y="505072"/>
                  </a:lnTo>
                  <a:lnTo>
                    <a:pt x="0" y="543134"/>
                  </a:lnTo>
                  <a:cubicBezTo>
                    <a:pt x="0" y="697251"/>
                    <a:pt x="117096" y="800791"/>
                    <a:pt x="291343" y="800791"/>
                  </a:cubicBezTo>
                  <a:cubicBezTo>
                    <a:pt x="449000" y="800791"/>
                    <a:pt x="563425" y="702932"/>
                    <a:pt x="563425" y="568089"/>
                  </a:cubicBezTo>
                  <a:cubicBezTo>
                    <a:pt x="563425" y="415044"/>
                    <a:pt x="431379" y="366248"/>
                    <a:pt x="325290" y="327022"/>
                  </a:cubicBezTo>
                  <a:close/>
                </a:path>
              </a:pathLst>
            </a:custGeom>
            <a:grpFill/>
            <a:ln w="3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64248C3D-894A-42BA-A3EF-7997CDA1D4FD}"/>
                </a:ext>
              </a:extLst>
            </p:cNvPr>
            <p:cNvSpPr/>
            <p:nvPr/>
          </p:nvSpPr>
          <p:spPr>
            <a:xfrm>
              <a:off x="10687808" y="5460903"/>
              <a:ext cx="606292" cy="783848"/>
            </a:xfrm>
            <a:custGeom>
              <a:avLst/>
              <a:gdLst>
                <a:gd name="connsiteX0" fmla="*/ 347553 w 606292"/>
                <a:gd name="connsiteY0" fmla="*/ 685283 h 783848"/>
                <a:gd name="connsiteX1" fmla="*/ 532882 w 606292"/>
                <a:gd name="connsiteY1" fmla="*/ 685283 h 783848"/>
                <a:gd name="connsiteX2" fmla="*/ 532882 w 606292"/>
                <a:gd name="connsiteY2" fmla="*/ 618713 h 783848"/>
                <a:gd name="connsiteX3" fmla="*/ 268259 w 606292"/>
                <a:gd name="connsiteY3" fmla="*/ 618713 h 783848"/>
                <a:gd name="connsiteX4" fmla="*/ 383226 w 606292"/>
                <a:gd name="connsiteY4" fmla="*/ 506793 h 783848"/>
                <a:gd name="connsiteX5" fmla="*/ 519775 w 606292"/>
                <a:gd name="connsiteY5" fmla="*/ 251408 h 783848"/>
                <a:gd name="connsiteX6" fmla="*/ 262423 w 606292"/>
                <a:gd name="connsiteY6" fmla="*/ 0 h 783848"/>
                <a:gd name="connsiteX7" fmla="*/ 0 w 606292"/>
                <a:gd name="connsiteY7" fmla="*/ 252390 h 783848"/>
                <a:gd name="connsiteX8" fmla="*/ 0 w 606292"/>
                <a:gd name="connsiteY8" fmla="*/ 282382 h 783848"/>
                <a:gd name="connsiteX9" fmla="*/ 169744 w 606292"/>
                <a:gd name="connsiteY9" fmla="*/ 282382 h 783848"/>
                <a:gd name="connsiteX10" fmla="*/ 169744 w 606292"/>
                <a:gd name="connsiteY10" fmla="*/ 252390 h 783848"/>
                <a:gd name="connsiteX11" fmla="*/ 263418 w 606292"/>
                <a:gd name="connsiteY11" fmla="*/ 165136 h 783848"/>
                <a:gd name="connsiteX12" fmla="*/ 349026 w 606292"/>
                <a:gd name="connsiteY12" fmla="*/ 251408 h 783848"/>
                <a:gd name="connsiteX13" fmla="*/ 260273 w 606292"/>
                <a:gd name="connsiteY13" fmla="*/ 395595 h 783848"/>
                <a:gd name="connsiteX14" fmla="*/ 92023 w 606292"/>
                <a:gd name="connsiteY14" fmla="*/ 563251 h 783848"/>
                <a:gd name="connsiteX15" fmla="*/ 0 w 606292"/>
                <a:gd name="connsiteY15" fmla="*/ 783848 h 783848"/>
                <a:gd name="connsiteX16" fmla="*/ 532882 w 606292"/>
                <a:gd name="connsiteY16" fmla="*/ 783848 h 783848"/>
                <a:gd name="connsiteX17" fmla="*/ 532882 w 606292"/>
                <a:gd name="connsiteY17" fmla="*/ 718107 h 783848"/>
                <a:gd name="connsiteX18" fmla="*/ 347553 w 606292"/>
                <a:gd name="connsiteY18" fmla="*/ 718107 h 783848"/>
                <a:gd name="connsiteX19" fmla="*/ 330924 w 606292"/>
                <a:gd name="connsiteY19" fmla="*/ 701696 h 783848"/>
                <a:gd name="connsiteX20" fmla="*/ 347553 w 606292"/>
                <a:gd name="connsiteY20" fmla="*/ 685283 h 783848"/>
                <a:gd name="connsiteX21" fmla="*/ 606293 w 606292"/>
                <a:gd name="connsiteY21" fmla="*/ 701622 h 783848"/>
                <a:gd name="connsiteX22" fmla="*/ 583199 w 606292"/>
                <a:gd name="connsiteY22" fmla="*/ 724748 h 783848"/>
                <a:gd name="connsiteX23" fmla="*/ 560105 w 606292"/>
                <a:gd name="connsiteY23" fmla="*/ 701622 h 783848"/>
                <a:gd name="connsiteX24" fmla="*/ 583199 w 606292"/>
                <a:gd name="connsiteY24" fmla="*/ 678481 h 783848"/>
                <a:gd name="connsiteX25" fmla="*/ 606293 w 606292"/>
                <a:gd name="connsiteY25" fmla="*/ 701622 h 78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6292" h="783848">
                  <a:moveTo>
                    <a:pt x="347553" y="685283"/>
                  </a:moveTo>
                  <a:lnTo>
                    <a:pt x="532882" y="685283"/>
                  </a:lnTo>
                  <a:lnTo>
                    <a:pt x="532882" y="618713"/>
                  </a:lnTo>
                  <a:lnTo>
                    <a:pt x="268259" y="618713"/>
                  </a:lnTo>
                  <a:lnTo>
                    <a:pt x="383226" y="506793"/>
                  </a:lnTo>
                  <a:cubicBezTo>
                    <a:pt x="476383" y="416418"/>
                    <a:pt x="519775" y="335284"/>
                    <a:pt x="519775" y="251408"/>
                  </a:cubicBezTo>
                  <a:cubicBezTo>
                    <a:pt x="519775" y="126477"/>
                    <a:pt x="431375" y="0"/>
                    <a:pt x="262423" y="0"/>
                  </a:cubicBezTo>
                  <a:cubicBezTo>
                    <a:pt x="136025" y="0"/>
                    <a:pt x="0" y="78992"/>
                    <a:pt x="0" y="252390"/>
                  </a:cubicBezTo>
                  <a:lnTo>
                    <a:pt x="0" y="282382"/>
                  </a:lnTo>
                  <a:lnTo>
                    <a:pt x="169744" y="282382"/>
                  </a:lnTo>
                  <a:lnTo>
                    <a:pt x="169744" y="252390"/>
                  </a:lnTo>
                  <a:cubicBezTo>
                    <a:pt x="169744" y="194486"/>
                    <a:pt x="201267" y="165136"/>
                    <a:pt x="263418" y="165136"/>
                  </a:cubicBezTo>
                  <a:cubicBezTo>
                    <a:pt x="304799" y="165136"/>
                    <a:pt x="349026" y="187794"/>
                    <a:pt x="349026" y="251408"/>
                  </a:cubicBezTo>
                  <a:cubicBezTo>
                    <a:pt x="349026" y="302321"/>
                    <a:pt x="298460" y="357996"/>
                    <a:pt x="260273" y="395595"/>
                  </a:cubicBezTo>
                  <a:lnTo>
                    <a:pt x="92023" y="563251"/>
                  </a:lnTo>
                  <a:cubicBezTo>
                    <a:pt x="33070" y="622001"/>
                    <a:pt x="0" y="701254"/>
                    <a:pt x="0" y="783848"/>
                  </a:cubicBezTo>
                  <a:lnTo>
                    <a:pt x="532882" y="783848"/>
                  </a:lnTo>
                  <a:lnTo>
                    <a:pt x="532882" y="718107"/>
                  </a:lnTo>
                  <a:lnTo>
                    <a:pt x="347553" y="718107"/>
                  </a:lnTo>
                  <a:cubicBezTo>
                    <a:pt x="338358" y="718107"/>
                    <a:pt x="330924" y="710766"/>
                    <a:pt x="330924" y="701696"/>
                  </a:cubicBezTo>
                  <a:cubicBezTo>
                    <a:pt x="330924" y="692627"/>
                    <a:pt x="338358" y="685283"/>
                    <a:pt x="347553" y="685283"/>
                  </a:cubicBezTo>
                  <a:close/>
                  <a:moveTo>
                    <a:pt x="606293" y="701622"/>
                  </a:moveTo>
                  <a:cubicBezTo>
                    <a:pt x="606293" y="714379"/>
                    <a:pt x="595953" y="724748"/>
                    <a:pt x="583199" y="724748"/>
                  </a:cubicBezTo>
                  <a:cubicBezTo>
                    <a:pt x="570442" y="724748"/>
                    <a:pt x="560105" y="714379"/>
                    <a:pt x="560105" y="701622"/>
                  </a:cubicBezTo>
                  <a:cubicBezTo>
                    <a:pt x="560105" y="688835"/>
                    <a:pt x="570442" y="678481"/>
                    <a:pt x="583199" y="678481"/>
                  </a:cubicBezTo>
                  <a:cubicBezTo>
                    <a:pt x="595953" y="678481"/>
                    <a:pt x="606293" y="688835"/>
                    <a:pt x="606293" y="701622"/>
                  </a:cubicBezTo>
                  <a:close/>
                </a:path>
              </a:pathLst>
            </a:custGeom>
            <a:grpFill/>
            <a:ln w="3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endParaRPr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954502A0-5797-D868-CD9E-6C6F6AF85942}"/>
                </a:ext>
              </a:extLst>
            </p:cNvPr>
            <p:cNvGrpSpPr/>
            <p:nvPr/>
          </p:nvGrpSpPr>
          <p:grpSpPr>
            <a:xfrm>
              <a:off x="10469077" y="5133946"/>
              <a:ext cx="747056" cy="199923"/>
              <a:chOff x="6238138" y="2680721"/>
              <a:chExt cx="747056" cy="199923"/>
            </a:xfrm>
            <a:grpFill/>
          </p:grpSpPr>
          <p:sp>
            <p:nvSpPr>
              <p:cNvPr id="8" name="Forma Livre: Forma 7">
                <a:extLst>
                  <a:ext uri="{FF2B5EF4-FFF2-40B4-BE49-F238E27FC236}">
                    <a16:creationId xmlns:a16="http://schemas.microsoft.com/office/drawing/2014/main" id="{0B51D28D-5A5C-9215-A477-AB26155929B3}"/>
                  </a:ext>
                </a:extLst>
              </p:cNvPr>
              <p:cNvSpPr/>
              <p:nvPr/>
            </p:nvSpPr>
            <p:spPr>
              <a:xfrm>
                <a:off x="6238138" y="2680721"/>
                <a:ext cx="152212" cy="195506"/>
              </a:xfrm>
              <a:custGeom>
                <a:avLst/>
                <a:gdLst>
                  <a:gd name="connsiteX0" fmla="*/ 77761 w 152212"/>
                  <a:gd name="connsiteY0" fmla="*/ 195507 h 195506"/>
                  <a:gd name="connsiteX1" fmla="*/ 0 w 152212"/>
                  <a:gd name="connsiteY1" fmla="*/ 195507 h 195506"/>
                  <a:gd name="connsiteX2" fmla="*/ 0 w 152212"/>
                  <a:gd name="connsiteY2" fmla="*/ 0 h 195506"/>
                  <a:gd name="connsiteX3" fmla="*/ 77761 w 152212"/>
                  <a:gd name="connsiteY3" fmla="*/ 0 h 195506"/>
                  <a:gd name="connsiteX4" fmla="*/ 144211 w 152212"/>
                  <a:gd name="connsiteY4" fmla="*/ 50249 h 195506"/>
                  <a:gd name="connsiteX5" fmla="*/ 112225 w 152212"/>
                  <a:gd name="connsiteY5" fmla="*/ 92506 h 195506"/>
                  <a:gd name="connsiteX6" fmla="*/ 112225 w 152212"/>
                  <a:gd name="connsiteY6" fmla="*/ 93049 h 195506"/>
                  <a:gd name="connsiteX7" fmla="*/ 152212 w 152212"/>
                  <a:gd name="connsiteY7" fmla="*/ 138624 h 195506"/>
                  <a:gd name="connsiteX8" fmla="*/ 77761 w 152212"/>
                  <a:gd name="connsiteY8" fmla="*/ 195507 h 195506"/>
                  <a:gd name="connsiteX9" fmla="*/ 68654 w 152212"/>
                  <a:gd name="connsiteY9" fmla="*/ 37552 h 195506"/>
                  <a:gd name="connsiteX10" fmla="*/ 45496 w 152212"/>
                  <a:gd name="connsiteY10" fmla="*/ 37552 h 195506"/>
                  <a:gd name="connsiteX11" fmla="*/ 45496 w 152212"/>
                  <a:gd name="connsiteY11" fmla="*/ 77871 h 195506"/>
                  <a:gd name="connsiteX12" fmla="*/ 70868 w 152212"/>
                  <a:gd name="connsiteY12" fmla="*/ 77871 h 195506"/>
                  <a:gd name="connsiteX13" fmla="*/ 98715 w 152212"/>
                  <a:gd name="connsiteY13" fmla="*/ 56608 h 195506"/>
                  <a:gd name="connsiteX14" fmla="*/ 68654 w 152212"/>
                  <a:gd name="connsiteY14" fmla="*/ 37552 h 195506"/>
                  <a:gd name="connsiteX15" fmla="*/ 71699 w 152212"/>
                  <a:gd name="connsiteY15" fmla="*/ 112662 h 195506"/>
                  <a:gd name="connsiteX16" fmla="*/ 45496 w 152212"/>
                  <a:gd name="connsiteY16" fmla="*/ 112662 h 195506"/>
                  <a:gd name="connsiteX17" fmla="*/ 45496 w 152212"/>
                  <a:gd name="connsiteY17" fmla="*/ 157402 h 195506"/>
                  <a:gd name="connsiteX18" fmla="*/ 71963 w 152212"/>
                  <a:gd name="connsiteY18" fmla="*/ 157402 h 195506"/>
                  <a:gd name="connsiteX19" fmla="*/ 105055 w 152212"/>
                  <a:gd name="connsiteY19" fmla="*/ 134200 h 195506"/>
                  <a:gd name="connsiteX20" fmla="*/ 71699 w 152212"/>
                  <a:gd name="connsiteY20" fmla="*/ 112662 h 19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2212" h="195506">
                    <a:moveTo>
                      <a:pt x="77761" y="195507"/>
                    </a:moveTo>
                    <a:lnTo>
                      <a:pt x="0" y="195507"/>
                    </a:lnTo>
                    <a:lnTo>
                      <a:pt x="0" y="0"/>
                    </a:lnTo>
                    <a:lnTo>
                      <a:pt x="77761" y="0"/>
                    </a:lnTo>
                    <a:cubicBezTo>
                      <a:pt x="108085" y="0"/>
                      <a:pt x="144211" y="10758"/>
                      <a:pt x="144211" y="50249"/>
                    </a:cubicBezTo>
                    <a:cubicBezTo>
                      <a:pt x="144211" y="71786"/>
                      <a:pt x="131258" y="86147"/>
                      <a:pt x="112225" y="92506"/>
                    </a:cubicBezTo>
                    <a:lnTo>
                      <a:pt x="112225" y="93049"/>
                    </a:lnTo>
                    <a:cubicBezTo>
                      <a:pt x="134563" y="96916"/>
                      <a:pt x="152212" y="112937"/>
                      <a:pt x="152212" y="138624"/>
                    </a:cubicBezTo>
                    <a:cubicBezTo>
                      <a:pt x="152212" y="181146"/>
                      <a:pt x="114992" y="195507"/>
                      <a:pt x="77761" y="195507"/>
                    </a:cubicBezTo>
                    <a:close/>
                    <a:moveTo>
                      <a:pt x="68654" y="37552"/>
                    </a:moveTo>
                    <a:lnTo>
                      <a:pt x="45496" y="37552"/>
                    </a:lnTo>
                    <a:lnTo>
                      <a:pt x="45496" y="77871"/>
                    </a:lnTo>
                    <a:lnTo>
                      <a:pt x="70868" y="77871"/>
                    </a:lnTo>
                    <a:cubicBezTo>
                      <a:pt x="88514" y="77871"/>
                      <a:pt x="98715" y="70415"/>
                      <a:pt x="98715" y="56608"/>
                    </a:cubicBezTo>
                    <a:cubicBezTo>
                      <a:pt x="98715" y="43343"/>
                      <a:pt x="88514" y="37552"/>
                      <a:pt x="68654" y="37552"/>
                    </a:cubicBezTo>
                    <a:close/>
                    <a:moveTo>
                      <a:pt x="71699" y="112662"/>
                    </a:moveTo>
                    <a:lnTo>
                      <a:pt x="45496" y="112662"/>
                    </a:lnTo>
                    <a:lnTo>
                      <a:pt x="45496" y="157402"/>
                    </a:lnTo>
                    <a:lnTo>
                      <a:pt x="71963" y="157402"/>
                    </a:lnTo>
                    <a:cubicBezTo>
                      <a:pt x="86853" y="157402"/>
                      <a:pt x="105055" y="153260"/>
                      <a:pt x="105055" y="134200"/>
                    </a:cubicBezTo>
                    <a:cubicBezTo>
                      <a:pt x="105055" y="117900"/>
                      <a:pt x="91823" y="112662"/>
                      <a:pt x="71699" y="112662"/>
                    </a:cubicBezTo>
                    <a:close/>
                  </a:path>
                </a:pathLst>
              </a:custGeom>
              <a:grpFill/>
              <a:ln w="3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0" name="Forma Livre: Forma 9">
                <a:extLst>
                  <a:ext uri="{FF2B5EF4-FFF2-40B4-BE49-F238E27FC236}">
                    <a16:creationId xmlns:a16="http://schemas.microsoft.com/office/drawing/2014/main" id="{D9452A7D-0F4E-7D80-6D02-70F14E99E79B}"/>
                  </a:ext>
                </a:extLst>
              </p:cNvPr>
              <p:cNvSpPr/>
              <p:nvPr/>
            </p:nvSpPr>
            <p:spPr>
              <a:xfrm>
                <a:off x="6399464" y="2734283"/>
                <a:ext cx="130976" cy="145261"/>
              </a:xfrm>
              <a:custGeom>
                <a:avLst/>
                <a:gdLst>
                  <a:gd name="connsiteX0" fmla="*/ 6614 w 130976"/>
                  <a:gd name="connsiteY0" fmla="*/ 23202 h 145261"/>
                  <a:gd name="connsiteX1" fmla="*/ 67834 w 130976"/>
                  <a:gd name="connsiteY1" fmla="*/ 0 h 145261"/>
                  <a:gd name="connsiteX2" fmla="*/ 130976 w 130976"/>
                  <a:gd name="connsiteY2" fmla="*/ 72629 h 145261"/>
                  <a:gd name="connsiteX3" fmla="*/ 130976 w 130976"/>
                  <a:gd name="connsiteY3" fmla="*/ 141948 h 145261"/>
                  <a:gd name="connsiteX4" fmla="*/ 89619 w 130976"/>
                  <a:gd name="connsiteY4" fmla="*/ 141948 h 145261"/>
                  <a:gd name="connsiteX5" fmla="*/ 89619 w 130976"/>
                  <a:gd name="connsiteY5" fmla="*/ 127309 h 145261"/>
                  <a:gd name="connsiteX6" fmla="*/ 88789 w 130976"/>
                  <a:gd name="connsiteY6" fmla="*/ 127309 h 145261"/>
                  <a:gd name="connsiteX7" fmla="*/ 49910 w 130976"/>
                  <a:gd name="connsiteY7" fmla="*/ 145262 h 145261"/>
                  <a:gd name="connsiteX8" fmla="*/ 0 w 130976"/>
                  <a:gd name="connsiteY8" fmla="*/ 102183 h 145261"/>
                  <a:gd name="connsiteX9" fmla="*/ 88236 w 130976"/>
                  <a:gd name="connsiteY9" fmla="*/ 55790 h 145261"/>
                  <a:gd name="connsiteX10" fmla="*/ 88236 w 130976"/>
                  <a:gd name="connsiteY10" fmla="*/ 53573 h 145261"/>
                  <a:gd name="connsiteX11" fmla="*/ 63420 w 130976"/>
                  <a:gd name="connsiteY11" fmla="*/ 33696 h 145261"/>
                  <a:gd name="connsiteX12" fmla="*/ 29494 w 130976"/>
                  <a:gd name="connsiteY12" fmla="*/ 47778 h 145261"/>
                  <a:gd name="connsiteX13" fmla="*/ 6614 w 130976"/>
                  <a:gd name="connsiteY13" fmla="*/ 23202 h 145261"/>
                  <a:gd name="connsiteX14" fmla="*/ 89619 w 130976"/>
                  <a:gd name="connsiteY14" fmla="*/ 82016 h 145261"/>
                  <a:gd name="connsiteX15" fmla="*/ 83822 w 130976"/>
                  <a:gd name="connsiteY15" fmla="*/ 82016 h 145261"/>
                  <a:gd name="connsiteX16" fmla="*/ 41635 w 130976"/>
                  <a:gd name="connsiteY16" fmla="*/ 100794 h 145261"/>
                  <a:gd name="connsiteX17" fmla="*/ 61217 w 130976"/>
                  <a:gd name="connsiteY17" fmla="*/ 114880 h 145261"/>
                  <a:gd name="connsiteX18" fmla="*/ 89619 w 130976"/>
                  <a:gd name="connsiteY18" fmla="*/ 86711 h 145261"/>
                  <a:gd name="connsiteX19" fmla="*/ 89619 w 130976"/>
                  <a:gd name="connsiteY19" fmla="*/ 82016 h 14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0976" h="145261">
                    <a:moveTo>
                      <a:pt x="6614" y="23202"/>
                    </a:moveTo>
                    <a:cubicBezTo>
                      <a:pt x="22616" y="8012"/>
                      <a:pt x="45496" y="0"/>
                      <a:pt x="67834" y="0"/>
                    </a:cubicBezTo>
                    <a:cubicBezTo>
                      <a:pt x="113883" y="0"/>
                      <a:pt x="130976" y="22648"/>
                      <a:pt x="130976" y="72629"/>
                    </a:cubicBezTo>
                    <a:lnTo>
                      <a:pt x="130976" y="141948"/>
                    </a:lnTo>
                    <a:lnTo>
                      <a:pt x="89619" y="141948"/>
                    </a:lnTo>
                    <a:lnTo>
                      <a:pt x="89619" y="127309"/>
                    </a:lnTo>
                    <a:lnTo>
                      <a:pt x="88789" y="127309"/>
                    </a:lnTo>
                    <a:cubicBezTo>
                      <a:pt x="81897" y="138635"/>
                      <a:pt x="66173" y="145262"/>
                      <a:pt x="49910" y="145262"/>
                    </a:cubicBezTo>
                    <a:cubicBezTo>
                      <a:pt x="28125" y="145262"/>
                      <a:pt x="0" y="134489"/>
                      <a:pt x="0" y="102183"/>
                    </a:cubicBezTo>
                    <a:cubicBezTo>
                      <a:pt x="0" y="62414"/>
                      <a:pt x="48249" y="55790"/>
                      <a:pt x="88236" y="55790"/>
                    </a:cubicBezTo>
                    <a:lnTo>
                      <a:pt x="88236" y="53573"/>
                    </a:lnTo>
                    <a:cubicBezTo>
                      <a:pt x="88236" y="40044"/>
                      <a:pt x="77482" y="33696"/>
                      <a:pt x="63420" y="33696"/>
                    </a:cubicBezTo>
                    <a:cubicBezTo>
                      <a:pt x="50463" y="33696"/>
                      <a:pt x="37773" y="40044"/>
                      <a:pt x="29494" y="47778"/>
                    </a:cubicBezTo>
                    <a:lnTo>
                      <a:pt x="6614" y="23202"/>
                    </a:lnTo>
                    <a:close/>
                    <a:moveTo>
                      <a:pt x="89619" y="82016"/>
                    </a:moveTo>
                    <a:lnTo>
                      <a:pt x="83822" y="82016"/>
                    </a:lnTo>
                    <a:cubicBezTo>
                      <a:pt x="63973" y="82016"/>
                      <a:pt x="41635" y="84508"/>
                      <a:pt x="41635" y="100794"/>
                    </a:cubicBezTo>
                    <a:cubicBezTo>
                      <a:pt x="41635" y="111302"/>
                      <a:pt x="52110" y="114880"/>
                      <a:pt x="61217" y="114880"/>
                    </a:cubicBezTo>
                    <a:cubicBezTo>
                      <a:pt x="79418" y="114880"/>
                      <a:pt x="89619" y="103832"/>
                      <a:pt x="89619" y="86711"/>
                    </a:cubicBezTo>
                    <a:lnTo>
                      <a:pt x="89619" y="82016"/>
                    </a:lnTo>
                    <a:close/>
                  </a:path>
                </a:pathLst>
              </a:custGeom>
              <a:grpFill/>
              <a:ln w="3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8CE7A6B2-CB5D-192F-5AD5-156A5FCCA2F9}"/>
                  </a:ext>
                </a:extLst>
              </p:cNvPr>
              <p:cNvSpPr/>
              <p:nvPr/>
            </p:nvSpPr>
            <p:spPr>
              <a:xfrm>
                <a:off x="6553067" y="2734847"/>
                <a:ext cx="135671" cy="141380"/>
              </a:xfrm>
              <a:custGeom>
                <a:avLst/>
                <a:gdLst>
                  <a:gd name="connsiteX0" fmla="*/ 90176 w 135671"/>
                  <a:gd name="connsiteY0" fmla="*/ 141381 h 141380"/>
                  <a:gd name="connsiteX1" fmla="*/ 90176 w 135671"/>
                  <a:gd name="connsiteY1" fmla="*/ 66270 h 141380"/>
                  <a:gd name="connsiteX2" fmla="*/ 69774 w 135671"/>
                  <a:gd name="connsiteY2" fmla="*/ 37273 h 141380"/>
                  <a:gd name="connsiteX3" fmla="*/ 45496 w 135671"/>
                  <a:gd name="connsiteY3" fmla="*/ 66823 h 141380"/>
                  <a:gd name="connsiteX4" fmla="*/ 45496 w 135671"/>
                  <a:gd name="connsiteY4" fmla="*/ 141381 h 141380"/>
                  <a:gd name="connsiteX5" fmla="*/ 0 w 135671"/>
                  <a:gd name="connsiteY5" fmla="*/ 141381 h 141380"/>
                  <a:gd name="connsiteX6" fmla="*/ 0 w 135671"/>
                  <a:gd name="connsiteY6" fmla="*/ 3867 h 141380"/>
                  <a:gd name="connsiteX7" fmla="*/ 43849 w 135671"/>
                  <a:gd name="connsiteY7" fmla="*/ 3867 h 141380"/>
                  <a:gd name="connsiteX8" fmla="*/ 43849 w 135671"/>
                  <a:gd name="connsiteY8" fmla="*/ 22912 h 141380"/>
                  <a:gd name="connsiteX9" fmla="*/ 44401 w 135671"/>
                  <a:gd name="connsiteY9" fmla="*/ 22912 h 141380"/>
                  <a:gd name="connsiteX10" fmla="*/ 85484 w 135671"/>
                  <a:gd name="connsiteY10" fmla="*/ 0 h 141380"/>
                  <a:gd name="connsiteX11" fmla="*/ 135672 w 135671"/>
                  <a:gd name="connsiteY11" fmla="*/ 56329 h 141380"/>
                  <a:gd name="connsiteX12" fmla="*/ 135672 w 135671"/>
                  <a:gd name="connsiteY12" fmla="*/ 141381 h 141380"/>
                  <a:gd name="connsiteX13" fmla="*/ 90176 w 135671"/>
                  <a:gd name="connsiteY13" fmla="*/ 141381 h 14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671" h="141380">
                    <a:moveTo>
                      <a:pt x="90176" y="141381"/>
                    </a:moveTo>
                    <a:lnTo>
                      <a:pt x="90176" y="66270"/>
                    </a:lnTo>
                    <a:cubicBezTo>
                      <a:pt x="90176" y="51077"/>
                      <a:pt x="86036" y="37273"/>
                      <a:pt x="69774" y="37273"/>
                    </a:cubicBezTo>
                    <a:cubicBezTo>
                      <a:pt x="53772" y="37273"/>
                      <a:pt x="45496" y="51077"/>
                      <a:pt x="45496" y="66823"/>
                    </a:cubicBezTo>
                    <a:lnTo>
                      <a:pt x="45496" y="141381"/>
                    </a:lnTo>
                    <a:lnTo>
                      <a:pt x="0" y="141381"/>
                    </a:lnTo>
                    <a:lnTo>
                      <a:pt x="0" y="3867"/>
                    </a:lnTo>
                    <a:lnTo>
                      <a:pt x="43849" y="3867"/>
                    </a:lnTo>
                    <a:lnTo>
                      <a:pt x="43849" y="22912"/>
                    </a:lnTo>
                    <a:lnTo>
                      <a:pt x="44401" y="22912"/>
                    </a:lnTo>
                    <a:cubicBezTo>
                      <a:pt x="50741" y="10758"/>
                      <a:pt x="66451" y="0"/>
                      <a:pt x="85484" y="0"/>
                    </a:cubicBezTo>
                    <a:cubicBezTo>
                      <a:pt x="122440" y="0"/>
                      <a:pt x="135672" y="28718"/>
                      <a:pt x="135672" y="56329"/>
                    </a:cubicBezTo>
                    <a:lnTo>
                      <a:pt x="135672" y="141381"/>
                    </a:lnTo>
                    <a:lnTo>
                      <a:pt x="90176" y="141381"/>
                    </a:lnTo>
                    <a:close/>
                  </a:path>
                </a:pathLst>
              </a:custGeom>
              <a:grpFill/>
              <a:ln w="3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2DD056A1-3FEB-91C4-EFFB-4ACD67BD9C7D}"/>
                  </a:ext>
                </a:extLst>
              </p:cNvPr>
              <p:cNvSpPr/>
              <p:nvPr/>
            </p:nvSpPr>
            <p:spPr>
              <a:xfrm>
                <a:off x="6705012" y="2734290"/>
                <a:ext cx="127685" cy="146354"/>
              </a:xfrm>
              <a:custGeom>
                <a:avLst/>
                <a:gdLst>
                  <a:gd name="connsiteX0" fmla="*/ 101486 w 127685"/>
                  <a:gd name="connsiteY0" fmla="*/ 48870 h 146354"/>
                  <a:gd name="connsiteX1" fmla="*/ 77497 w 127685"/>
                  <a:gd name="connsiteY1" fmla="*/ 37827 h 146354"/>
                  <a:gd name="connsiteX2" fmla="*/ 45788 w 127685"/>
                  <a:gd name="connsiteY2" fmla="*/ 73182 h 146354"/>
                  <a:gd name="connsiteX3" fmla="*/ 78049 w 127685"/>
                  <a:gd name="connsiteY3" fmla="*/ 108249 h 146354"/>
                  <a:gd name="connsiteX4" fmla="*/ 102591 w 127685"/>
                  <a:gd name="connsiteY4" fmla="*/ 98034 h 146354"/>
                  <a:gd name="connsiteX5" fmla="*/ 127685 w 127685"/>
                  <a:gd name="connsiteY5" fmla="*/ 128680 h 146354"/>
                  <a:gd name="connsiteX6" fmla="*/ 76944 w 127685"/>
                  <a:gd name="connsiteY6" fmla="*/ 146354 h 146354"/>
                  <a:gd name="connsiteX7" fmla="*/ 0 w 127685"/>
                  <a:gd name="connsiteY7" fmla="*/ 73182 h 146354"/>
                  <a:gd name="connsiteX8" fmla="*/ 76666 w 127685"/>
                  <a:gd name="connsiteY8" fmla="*/ 0 h 146354"/>
                  <a:gd name="connsiteX9" fmla="*/ 127685 w 127685"/>
                  <a:gd name="connsiteY9" fmla="*/ 18503 h 146354"/>
                  <a:gd name="connsiteX10" fmla="*/ 101486 w 127685"/>
                  <a:gd name="connsiteY10" fmla="*/ 48870 h 14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685" h="146354">
                    <a:moveTo>
                      <a:pt x="101486" y="48870"/>
                    </a:moveTo>
                    <a:cubicBezTo>
                      <a:pt x="96515" y="42247"/>
                      <a:pt x="86592" y="37827"/>
                      <a:pt x="77497" y="37827"/>
                    </a:cubicBezTo>
                    <a:cubicBezTo>
                      <a:pt x="58468" y="37827"/>
                      <a:pt x="45788" y="54123"/>
                      <a:pt x="45788" y="73182"/>
                    </a:cubicBezTo>
                    <a:cubicBezTo>
                      <a:pt x="45788" y="92228"/>
                      <a:pt x="58189" y="108249"/>
                      <a:pt x="78049" y="108249"/>
                    </a:cubicBezTo>
                    <a:cubicBezTo>
                      <a:pt x="87145" y="108249"/>
                      <a:pt x="97068" y="104661"/>
                      <a:pt x="102591" y="98034"/>
                    </a:cubicBezTo>
                    <a:lnTo>
                      <a:pt x="127685" y="128680"/>
                    </a:lnTo>
                    <a:cubicBezTo>
                      <a:pt x="116375" y="139727"/>
                      <a:pt x="97068" y="146354"/>
                      <a:pt x="76944" y="146354"/>
                    </a:cubicBezTo>
                    <a:cubicBezTo>
                      <a:pt x="33648" y="146354"/>
                      <a:pt x="0" y="118743"/>
                      <a:pt x="0" y="73182"/>
                    </a:cubicBezTo>
                    <a:cubicBezTo>
                      <a:pt x="0" y="28440"/>
                      <a:pt x="33926" y="0"/>
                      <a:pt x="76666" y="0"/>
                    </a:cubicBezTo>
                    <a:cubicBezTo>
                      <a:pt x="96237" y="0"/>
                      <a:pt x="116932" y="7455"/>
                      <a:pt x="127685" y="18503"/>
                    </a:cubicBezTo>
                    <a:lnTo>
                      <a:pt x="101486" y="48870"/>
                    </a:lnTo>
                    <a:close/>
                  </a:path>
                </a:pathLst>
              </a:custGeom>
              <a:grpFill/>
              <a:ln w="3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0B986363-F5E8-79D0-C596-968DF7500B7A}"/>
                  </a:ext>
                </a:extLst>
              </p:cNvPr>
              <p:cNvSpPr/>
              <p:nvPr/>
            </p:nvSpPr>
            <p:spPr>
              <a:xfrm>
                <a:off x="6832697" y="2734290"/>
                <a:ext cx="152497" cy="146354"/>
              </a:xfrm>
              <a:custGeom>
                <a:avLst/>
                <a:gdLst>
                  <a:gd name="connsiteX0" fmla="*/ 76110 w 152497"/>
                  <a:gd name="connsiteY0" fmla="*/ 146354 h 146354"/>
                  <a:gd name="connsiteX1" fmla="*/ 0 w 152497"/>
                  <a:gd name="connsiteY1" fmla="*/ 72618 h 146354"/>
                  <a:gd name="connsiteX2" fmla="*/ 76110 w 152497"/>
                  <a:gd name="connsiteY2" fmla="*/ 0 h 146354"/>
                  <a:gd name="connsiteX3" fmla="*/ 152498 w 152497"/>
                  <a:gd name="connsiteY3" fmla="*/ 72618 h 146354"/>
                  <a:gd name="connsiteX4" fmla="*/ 76110 w 152497"/>
                  <a:gd name="connsiteY4" fmla="*/ 146354 h 146354"/>
                  <a:gd name="connsiteX5" fmla="*/ 76110 w 152497"/>
                  <a:gd name="connsiteY5" fmla="*/ 37562 h 146354"/>
                  <a:gd name="connsiteX6" fmla="*/ 43845 w 152497"/>
                  <a:gd name="connsiteY6" fmla="*/ 72618 h 146354"/>
                  <a:gd name="connsiteX7" fmla="*/ 76388 w 152497"/>
                  <a:gd name="connsiteY7" fmla="*/ 108253 h 146354"/>
                  <a:gd name="connsiteX8" fmla="*/ 108927 w 152497"/>
                  <a:gd name="connsiteY8" fmla="*/ 72618 h 146354"/>
                  <a:gd name="connsiteX9" fmla="*/ 76110 w 152497"/>
                  <a:gd name="connsiteY9" fmla="*/ 37562 h 14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97" h="146354">
                    <a:moveTo>
                      <a:pt x="76110" y="146354"/>
                    </a:moveTo>
                    <a:cubicBezTo>
                      <a:pt x="34753" y="146354"/>
                      <a:pt x="0" y="117636"/>
                      <a:pt x="0" y="72618"/>
                    </a:cubicBezTo>
                    <a:cubicBezTo>
                      <a:pt x="0" y="27611"/>
                      <a:pt x="34753" y="0"/>
                      <a:pt x="76110" y="0"/>
                    </a:cubicBezTo>
                    <a:cubicBezTo>
                      <a:pt x="117759" y="0"/>
                      <a:pt x="152498" y="27611"/>
                      <a:pt x="152498" y="72618"/>
                    </a:cubicBezTo>
                    <a:cubicBezTo>
                      <a:pt x="152498" y="117636"/>
                      <a:pt x="117759" y="146354"/>
                      <a:pt x="76110" y="146354"/>
                    </a:cubicBezTo>
                    <a:close/>
                    <a:moveTo>
                      <a:pt x="76110" y="37562"/>
                    </a:moveTo>
                    <a:cubicBezTo>
                      <a:pt x="54877" y="37562"/>
                      <a:pt x="43845" y="54944"/>
                      <a:pt x="43845" y="72618"/>
                    </a:cubicBezTo>
                    <a:cubicBezTo>
                      <a:pt x="43845" y="90303"/>
                      <a:pt x="55155" y="108253"/>
                      <a:pt x="76388" y="108253"/>
                    </a:cubicBezTo>
                    <a:cubicBezTo>
                      <a:pt x="97621" y="108253"/>
                      <a:pt x="108927" y="90303"/>
                      <a:pt x="108927" y="72618"/>
                    </a:cubicBezTo>
                    <a:cubicBezTo>
                      <a:pt x="108927" y="54944"/>
                      <a:pt x="97343" y="37562"/>
                      <a:pt x="76110" y="37562"/>
                    </a:cubicBezTo>
                    <a:close/>
                  </a:path>
                </a:pathLst>
              </a:custGeom>
              <a:grpFill/>
              <a:ln w="3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295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7;p47">
            <a:extLst>
              <a:ext uri="{FF2B5EF4-FFF2-40B4-BE49-F238E27FC236}">
                <a16:creationId xmlns:a16="http://schemas.microsoft.com/office/drawing/2014/main" id="{EE313750-A512-8616-0A76-0931F343CD73}"/>
              </a:ext>
            </a:extLst>
          </p:cNvPr>
          <p:cNvSpPr txBox="1"/>
          <p:nvPr/>
        </p:nvSpPr>
        <p:spPr>
          <a:xfrm>
            <a:off x="1551377" y="1388059"/>
            <a:ext cx="9401885" cy="4110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00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  <a:sym typeface="Montserrat Light"/>
              </a:rPr>
              <a:t>Tabela de Tarifas</a:t>
            </a:r>
            <a:endParaRPr kumimoji="0" lang="pt-BR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SemiBold" panose="00000700000000000000" pitchFamily="2" charset="0"/>
              <a:ea typeface="+mn-ea"/>
              <a:cs typeface="Poppins SemiBold" panose="00000700000000000000" pitchFamily="2" charset="0"/>
              <a:sym typeface="Montserrat Ligh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F2A059F-E8F7-AF5D-4FF1-ECE9636781B3}"/>
              </a:ext>
            </a:extLst>
          </p:cNvPr>
          <p:cNvSpPr txBox="1"/>
          <p:nvPr/>
        </p:nvSpPr>
        <p:spPr>
          <a:xfrm>
            <a:off x="7589959" y="6268125"/>
            <a:ext cx="4176712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 sz="1800">
                <a:solidFill>
                  <a:srgbClr val="FFFFFF"/>
                </a:solidFill>
              </a:defRPr>
            </a:pPr>
            <a:r>
              <a:rPr lang="pt-BR" sz="1400" dirty="0">
                <a:solidFill>
                  <a:schemeClr val="bg1"/>
                </a:solidFill>
                <a:latin typeface="Poppins SemiBold"/>
                <a:cs typeface="Poppins SemiBold"/>
              </a:rPr>
              <a:t>Vigente até dia 30/09/2024</a:t>
            </a:r>
            <a:endParaRPr lang="pt-BR" sz="14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3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6E76747-B6FC-4157-A820-3DAD81C91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338072"/>
              </p:ext>
            </p:extLst>
          </p:nvPr>
        </p:nvGraphicFramePr>
        <p:xfrm>
          <a:off x="1231900" y="1345114"/>
          <a:ext cx="9727200" cy="3755935"/>
        </p:xfrm>
        <a:graphic>
          <a:graphicData uri="http://schemas.openxmlformats.org/drawingml/2006/table">
            <a:tbl>
              <a:tblPr/>
              <a:tblGrid>
                <a:gridCol w="3017841">
                  <a:extLst>
                    <a:ext uri="{9D8B030D-6E8A-4147-A177-3AD203B41FA5}">
                      <a16:colId xmlns:a16="http://schemas.microsoft.com/office/drawing/2014/main" val="2895568727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3994946047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828483465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335813682"/>
                    </a:ext>
                  </a:extLst>
                </a:gridCol>
              </a:tblGrid>
              <a:tr h="751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Serviços</a:t>
                      </a:r>
                    </a:p>
                  </a:txBody>
                  <a:tcPr marL="9810" marR="9810" marT="9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Valor individual máx.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Sigla no extrato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Cobrança por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927212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Abertura de Conta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R$ 500,00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CADASTRO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conta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329466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Manutenção de Conta Ativa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R$ 650,00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TARIFA MANUT C/C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conta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72140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Encerramento de Conta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Isento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conta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33794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</a:rPr>
                        <a:t>Manutenção de conta inativa</a:t>
                      </a:r>
                      <a:endParaRPr lang="pt-BR" sz="1600">
                        <a:solidFill>
                          <a:schemeClr val="tx1"/>
                        </a:solidFill>
                        <a:latin typeface="+mj-lt"/>
                        <a:ea typeface="Lato Bold"/>
                        <a:cs typeface="Lato Bold"/>
                        <a:sym typeface="Lato Bold"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R$ 650,00</a:t>
                      </a:r>
                    </a:p>
                  </a:txBody>
                  <a:tcPr marL="9365" marR="9365" marT="9365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5" marR="9365" marT="9365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conta</a:t>
                      </a:r>
                    </a:p>
                  </a:txBody>
                  <a:tcPr marL="9365" marR="9365" marT="9365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919738"/>
                  </a:ext>
                </a:extLst>
              </a:tr>
            </a:tbl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C4BE51AA-E0D3-26B0-0E49-1F60D6C38FA9}"/>
              </a:ext>
            </a:extLst>
          </p:cNvPr>
          <p:cNvGrpSpPr/>
          <p:nvPr/>
        </p:nvGrpSpPr>
        <p:grpSpPr>
          <a:xfrm>
            <a:off x="1231900" y="875261"/>
            <a:ext cx="9727700" cy="327831"/>
            <a:chOff x="1231900" y="875261"/>
            <a:chExt cx="9727700" cy="327831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1AE7770-BB6B-8774-69F1-4C0701BDBC2B}"/>
                </a:ext>
              </a:extLst>
            </p:cNvPr>
            <p:cNvSpPr txBox="1"/>
            <p:nvPr/>
          </p:nvSpPr>
          <p:spPr>
            <a:xfrm>
              <a:off x="1231900" y="875261"/>
              <a:ext cx="41767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</a:defRPr>
              </a:pPr>
              <a:r>
                <a:rPr lang="pt-BR" sz="1400">
                  <a:solidFill>
                    <a:srgbClr val="090E29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Pessoa Jurídica</a:t>
              </a:r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D2929560-3FD8-3867-D5F7-B061D5120303}"/>
                </a:ext>
              </a:extLst>
            </p:cNvPr>
            <p:cNvCxnSpPr>
              <a:cxnSpLocks/>
            </p:cNvCxnSpPr>
            <p:nvPr/>
          </p:nvCxnSpPr>
          <p:spPr>
            <a:xfrm>
              <a:off x="1232400" y="1203092"/>
              <a:ext cx="9727200" cy="0"/>
            </a:xfrm>
            <a:prstGeom prst="line">
              <a:avLst/>
            </a:prstGeom>
            <a:ln w="3175" cap="rnd">
              <a:solidFill>
                <a:srgbClr val="1226AA">
                  <a:alpha val="3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559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6E76747-B6FC-4157-A820-3DAD81C91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654096"/>
              </p:ext>
            </p:extLst>
          </p:nvPr>
        </p:nvGraphicFramePr>
        <p:xfrm>
          <a:off x="1231900" y="1345114"/>
          <a:ext cx="9727200" cy="2978276"/>
        </p:xfrm>
        <a:graphic>
          <a:graphicData uri="http://schemas.openxmlformats.org/drawingml/2006/table">
            <a:tbl>
              <a:tblPr/>
              <a:tblGrid>
                <a:gridCol w="3017841">
                  <a:extLst>
                    <a:ext uri="{9D8B030D-6E8A-4147-A177-3AD203B41FA5}">
                      <a16:colId xmlns:a16="http://schemas.microsoft.com/office/drawing/2014/main" val="2895568727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3994946047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828483465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335813682"/>
                    </a:ext>
                  </a:extLst>
                </a:gridCol>
              </a:tblGrid>
              <a:tr h="751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Serviços</a:t>
                      </a:r>
                    </a:p>
                  </a:txBody>
                  <a:tcPr marL="9810" marR="9810" marT="9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Valor individual máx.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Sigla no extrato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Cobrança por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927212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Confecção de Ficha Cadastral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Isento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CADASTRO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582512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Renovação de Ficha Cadastral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Isento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RENOVAÇÃO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317445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Consulta a serviços de Proteção ao Crédito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R$ 1.000,00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REG RESTRITIVO BANCÁRIO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consulta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022815"/>
                  </a:ext>
                </a:extLst>
              </a:tr>
            </a:tbl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C4BE51AA-E0D3-26B0-0E49-1F60D6C38FA9}"/>
              </a:ext>
            </a:extLst>
          </p:cNvPr>
          <p:cNvGrpSpPr/>
          <p:nvPr/>
        </p:nvGrpSpPr>
        <p:grpSpPr>
          <a:xfrm>
            <a:off x="1231900" y="875261"/>
            <a:ext cx="9727700" cy="327831"/>
            <a:chOff x="1231900" y="875261"/>
            <a:chExt cx="9727700" cy="327831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1AE7770-BB6B-8774-69F1-4C0701BDBC2B}"/>
                </a:ext>
              </a:extLst>
            </p:cNvPr>
            <p:cNvSpPr txBox="1"/>
            <p:nvPr/>
          </p:nvSpPr>
          <p:spPr>
            <a:xfrm>
              <a:off x="1231900" y="875261"/>
              <a:ext cx="41767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</a:defRPr>
              </a:pPr>
              <a:r>
                <a:rPr lang="pt-BR" sz="1400">
                  <a:solidFill>
                    <a:srgbClr val="090E29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Pessoa Jurídica</a:t>
              </a:r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D2929560-3FD8-3867-D5F7-B061D5120303}"/>
                </a:ext>
              </a:extLst>
            </p:cNvPr>
            <p:cNvCxnSpPr>
              <a:cxnSpLocks/>
            </p:cNvCxnSpPr>
            <p:nvPr/>
          </p:nvCxnSpPr>
          <p:spPr>
            <a:xfrm>
              <a:off x="1232400" y="1203092"/>
              <a:ext cx="9727200" cy="0"/>
            </a:xfrm>
            <a:prstGeom prst="line">
              <a:avLst/>
            </a:prstGeom>
            <a:ln w="3175" cap="rnd">
              <a:solidFill>
                <a:srgbClr val="1226AA">
                  <a:alpha val="3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392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6E76747-B6FC-4157-A820-3DAD81C91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146084"/>
              </p:ext>
            </p:extLst>
          </p:nvPr>
        </p:nvGraphicFramePr>
        <p:xfrm>
          <a:off x="1231900" y="1345114"/>
          <a:ext cx="9727200" cy="5231837"/>
        </p:xfrm>
        <a:graphic>
          <a:graphicData uri="http://schemas.openxmlformats.org/drawingml/2006/table">
            <a:tbl>
              <a:tblPr/>
              <a:tblGrid>
                <a:gridCol w="3017841">
                  <a:extLst>
                    <a:ext uri="{9D8B030D-6E8A-4147-A177-3AD203B41FA5}">
                      <a16:colId xmlns:a16="http://schemas.microsoft.com/office/drawing/2014/main" val="2895568727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3994946047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828483465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335813682"/>
                    </a:ext>
                  </a:extLst>
                </a:gridCol>
              </a:tblGrid>
              <a:tr h="751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Serviços</a:t>
                      </a:r>
                    </a:p>
                  </a:txBody>
                  <a:tcPr marL="9810" marR="9810" marT="9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Valor individual máx.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Sigla no extrato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Cobrança por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927212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Adiant. A deposit., incl. Excesso limite de ch. especial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Isento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582512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Concessão de cheque especial/conta garantia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R$ 5.000,00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conta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317445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Renovação de cheque especial/conta garantia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R$ 5.000,00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conta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022815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Saque em caixa automático externa/banco 24horas¹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R$ 6,00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329466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TED- Transferência Eletrônica Disponível²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R$ 200,00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TED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72140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Transferências entre contas BS2²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R$ 10,00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TRANSF RECURSOS (P)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33794"/>
                  </a:ext>
                </a:extLst>
              </a:tr>
            </a:tbl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C4BE51AA-E0D3-26B0-0E49-1F60D6C38FA9}"/>
              </a:ext>
            </a:extLst>
          </p:cNvPr>
          <p:cNvGrpSpPr/>
          <p:nvPr/>
        </p:nvGrpSpPr>
        <p:grpSpPr>
          <a:xfrm>
            <a:off x="1231900" y="875261"/>
            <a:ext cx="9727700" cy="327831"/>
            <a:chOff x="1231900" y="875261"/>
            <a:chExt cx="9727700" cy="327831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1AE7770-BB6B-8774-69F1-4C0701BDBC2B}"/>
                </a:ext>
              </a:extLst>
            </p:cNvPr>
            <p:cNvSpPr txBox="1"/>
            <p:nvPr/>
          </p:nvSpPr>
          <p:spPr>
            <a:xfrm>
              <a:off x="1231900" y="875261"/>
              <a:ext cx="41767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</a:defRPr>
              </a:pPr>
              <a:r>
                <a:rPr lang="pt-BR" sz="1400">
                  <a:solidFill>
                    <a:srgbClr val="090E29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Pessoa Jurídica</a:t>
              </a:r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D2929560-3FD8-3867-D5F7-B061D5120303}"/>
                </a:ext>
              </a:extLst>
            </p:cNvPr>
            <p:cNvCxnSpPr>
              <a:cxnSpLocks/>
            </p:cNvCxnSpPr>
            <p:nvPr/>
          </p:nvCxnSpPr>
          <p:spPr>
            <a:xfrm>
              <a:off x="1232400" y="1203092"/>
              <a:ext cx="9727200" cy="0"/>
            </a:xfrm>
            <a:prstGeom prst="line">
              <a:avLst/>
            </a:prstGeom>
            <a:ln w="3175" cap="rnd">
              <a:solidFill>
                <a:srgbClr val="1226AA">
                  <a:alpha val="3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CD993567-0574-B5D9-4AD9-3B13B4E4400C}"/>
              </a:ext>
            </a:extLst>
          </p:cNvPr>
          <p:cNvSpPr txBox="1"/>
          <p:nvPr/>
        </p:nvSpPr>
        <p:spPr>
          <a:xfrm>
            <a:off x="6095500" y="281049"/>
            <a:ext cx="578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/>
              <a:t>¹ 2 gratuitos por mês (a partir do 3° R$ 6,00) e somente com cartão físico</a:t>
            </a:r>
          </a:p>
          <a:p>
            <a:pPr algn="r"/>
            <a:r>
              <a:rPr lang="pt-BR" sz="1200"/>
              <a:t>²até o limite de R$ 200,00</a:t>
            </a:r>
          </a:p>
        </p:txBody>
      </p:sp>
    </p:spTree>
    <p:extLst>
      <p:ext uri="{BB962C8B-B14F-4D97-AF65-F5344CB8AC3E}">
        <p14:creationId xmlns:p14="http://schemas.microsoft.com/office/powerpoint/2010/main" val="79294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6E76747-B6FC-4157-A820-3DAD81C91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10909"/>
              </p:ext>
            </p:extLst>
          </p:nvPr>
        </p:nvGraphicFramePr>
        <p:xfrm>
          <a:off x="1231900" y="1345114"/>
          <a:ext cx="9727200" cy="5205365"/>
        </p:xfrm>
        <a:graphic>
          <a:graphicData uri="http://schemas.openxmlformats.org/drawingml/2006/table">
            <a:tbl>
              <a:tblPr/>
              <a:tblGrid>
                <a:gridCol w="3017841">
                  <a:extLst>
                    <a:ext uri="{9D8B030D-6E8A-4147-A177-3AD203B41FA5}">
                      <a16:colId xmlns:a16="http://schemas.microsoft.com/office/drawing/2014/main" val="2895568727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3994946047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828483465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335813682"/>
                    </a:ext>
                  </a:extLst>
                </a:gridCol>
              </a:tblGrid>
              <a:tr h="751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Serviços</a:t>
                      </a:r>
                    </a:p>
                  </a:txBody>
                  <a:tcPr marL="9810" marR="9810" marT="9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Valor individual máx.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Sigla no extrato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Cobrança por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927212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Pagamento de Conta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R$ 1,40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PAGTO CONCESS/TRIBUTOS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47797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Extrato de conta (digital)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Isento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EXTRATO MENSAL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emissão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582512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</a:rPr>
                        <a:t>Extrato Manual (backoffice)</a:t>
                      </a:r>
                      <a:endParaRPr lang="pt-BR" sz="1600" dirty="0">
                        <a:solidFill>
                          <a:schemeClr val="tx1"/>
                        </a:solidFill>
                        <a:latin typeface="+mj-lt"/>
                        <a:ea typeface="Lato Bold"/>
                        <a:cs typeface="Lato Bold"/>
                        <a:sym typeface="Lato Bold"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R$ 50,00</a:t>
                      </a:r>
                      <a:endParaRPr lang="en-US"/>
                    </a:p>
                  </a:txBody>
                  <a:tcPr marL="9365" marR="9365" marT="9365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EXTRATO MENSAL</a:t>
                      </a:r>
                      <a:endParaRPr lang="en-US"/>
                    </a:p>
                  </a:txBody>
                  <a:tcPr marL="9365" marR="9365" marT="9365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emissão</a:t>
                      </a:r>
                      <a:endParaRPr lang="en-US"/>
                    </a:p>
                  </a:txBody>
                  <a:tcPr marL="9365" marR="9365" marT="9365" marB="0"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317445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</a:rPr>
                        <a:t>Cópias </a:t>
                      </a: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de </a:t>
                      </a: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</a:rPr>
                        <a:t>microfilmes, microfichas ou assemelhados</a:t>
                      </a:r>
                      <a:endParaRPr lang="pt-BR" sz="1600">
                        <a:solidFill>
                          <a:schemeClr val="tx1"/>
                        </a:solidFill>
                        <a:latin typeface="+mj-lt"/>
                        <a:ea typeface="Lato Bold"/>
                        <a:cs typeface="Lato Bold"/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R$ 15,00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MICROFILME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emissão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022815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lvl="0" defTabSz="1791369">
                        <a:buNone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Emissão de Cartão de Débito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Isento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cartão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329466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</a:rPr>
                        <a:t>Emissão de 2° via de Cartão de Débito</a:t>
                      </a:r>
                      <a:endParaRPr lang="en-US">
                        <a:sym typeface="Lato Bold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R$ 100,00</a:t>
                      </a:r>
                      <a:endParaRPr lang="en-US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cartão</a:t>
                      </a:r>
                      <a:endParaRPr lang="en-US" dirty="0"/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72140"/>
                  </a:ext>
                </a:extLst>
              </a:tr>
            </a:tbl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C4BE51AA-E0D3-26B0-0E49-1F60D6C38FA9}"/>
              </a:ext>
            </a:extLst>
          </p:cNvPr>
          <p:cNvGrpSpPr/>
          <p:nvPr/>
        </p:nvGrpSpPr>
        <p:grpSpPr>
          <a:xfrm>
            <a:off x="1231900" y="875261"/>
            <a:ext cx="9727700" cy="327831"/>
            <a:chOff x="1231900" y="875261"/>
            <a:chExt cx="9727700" cy="327831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1AE7770-BB6B-8774-69F1-4C0701BDBC2B}"/>
                </a:ext>
              </a:extLst>
            </p:cNvPr>
            <p:cNvSpPr txBox="1"/>
            <p:nvPr/>
          </p:nvSpPr>
          <p:spPr>
            <a:xfrm>
              <a:off x="1231900" y="875261"/>
              <a:ext cx="41767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</a:defRPr>
              </a:pPr>
              <a:r>
                <a:rPr lang="pt-BR" sz="1400">
                  <a:solidFill>
                    <a:srgbClr val="090E29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Pessoa Jurídica</a:t>
              </a:r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D2929560-3FD8-3867-D5F7-B061D5120303}"/>
                </a:ext>
              </a:extLst>
            </p:cNvPr>
            <p:cNvCxnSpPr>
              <a:cxnSpLocks/>
            </p:cNvCxnSpPr>
            <p:nvPr/>
          </p:nvCxnSpPr>
          <p:spPr>
            <a:xfrm>
              <a:off x="1232400" y="1203092"/>
              <a:ext cx="9727200" cy="0"/>
            </a:xfrm>
            <a:prstGeom prst="line">
              <a:avLst/>
            </a:prstGeom>
            <a:ln w="3175" cap="rnd">
              <a:solidFill>
                <a:srgbClr val="1226AA">
                  <a:alpha val="3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065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6E76747-B6FC-4157-A820-3DAD81C91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491961"/>
              </p:ext>
            </p:extLst>
          </p:nvPr>
        </p:nvGraphicFramePr>
        <p:xfrm>
          <a:off x="1231900" y="1345114"/>
          <a:ext cx="9727200" cy="5231837"/>
        </p:xfrm>
        <a:graphic>
          <a:graphicData uri="http://schemas.openxmlformats.org/drawingml/2006/table">
            <a:tbl>
              <a:tblPr/>
              <a:tblGrid>
                <a:gridCol w="3017841">
                  <a:extLst>
                    <a:ext uri="{9D8B030D-6E8A-4147-A177-3AD203B41FA5}">
                      <a16:colId xmlns:a16="http://schemas.microsoft.com/office/drawing/2014/main" val="2895568727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3994946047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828483465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335813682"/>
                    </a:ext>
                  </a:extLst>
                </a:gridCol>
              </a:tblGrid>
              <a:tr h="751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Serviços</a:t>
                      </a:r>
                    </a:p>
                  </a:txBody>
                  <a:tcPr marL="9810" marR="9810" marT="9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Valor individual máx.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Sigla no extrato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Cobrança por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927212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Entrada por borderô manual (listagem de títulos)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R$ 500,00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TARIFA REG COBRANÇA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título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582512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Manutenção de título vencido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R$ 10,00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TARIFA MAN TÍTULO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título/mensal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317445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Envio para protesto (exceto custas cartoriais)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R$ 14,50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TARIFA ENVIO PROT TÍTULO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Por título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022815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Sustação de protesto (exceto custas cartoriais)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R$ 14,50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TARIFA SUST PROT TÍTULO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Por título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329466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Devolução de título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R$ 10,00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TARIFA DEV TÍTULO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título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72140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Baixa de título pago em cartório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R$ 10,00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TAR BAIXA PRAZO DEC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título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33794"/>
                  </a:ext>
                </a:extLst>
              </a:tr>
            </a:tbl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C4BE51AA-E0D3-26B0-0E49-1F60D6C38FA9}"/>
              </a:ext>
            </a:extLst>
          </p:cNvPr>
          <p:cNvGrpSpPr/>
          <p:nvPr/>
        </p:nvGrpSpPr>
        <p:grpSpPr>
          <a:xfrm>
            <a:off x="1231900" y="875261"/>
            <a:ext cx="9727700" cy="327831"/>
            <a:chOff x="1231900" y="875261"/>
            <a:chExt cx="9727700" cy="327831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1AE7770-BB6B-8774-69F1-4C0701BDBC2B}"/>
                </a:ext>
              </a:extLst>
            </p:cNvPr>
            <p:cNvSpPr txBox="1"/>
            <p:nvPr/>
          </p:nvSpPr>
          <p:spPr>
            <a:xfrm>
              <a:off x="1231900" y="875261"/>
              <a:ext cx="41767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</a:defRPr>
              </a:pPr>
              <a:r>
                <a:rPr lang="pt-BR" sz="1400">
                  <a:solidFill>
                    <a:srgbClr val="090E29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Pessoa Jurídica- Cobrança</a:t>
              </a:r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D2929560-3FD8-3867-D5F7-B061D5120303}"/>
                </a:ext>
              </a:extLst>
            </p:cNvPr>
            <p:cNvCxnSpPr>
              <a:cxnSpLocks/>
            </p:cNvCxnSpPr>
            <p:nvPr/>
          </p:nvCxnSpPr>
          <p:spPr>
            <a:xfrm>
              <a:off x="1232400" y="1203092"/>
              <a:ext cx="9727200" cy="0"/>
            </a:xfrm>
            <a:prstGeom prst="line">
              <a:avLst/>
            </a:prstGeom>
            <a:ln w="3175" cap="rnd">
              <a:solidFill>
                <a:srgbClr val="1226AA">
                  <a:alpha val="3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9935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6E76747-B6FC-4157-A820-3DAD81C91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679946"/>
              </p:ext>
            </p:extLst>
          </p:nvPr>
        </p:nvGraphicFramePr>
        <p:xfrm>
          <a:off x="1231900" y="1345114"/>
          <a:ext cx="9727200" cy="5231837"/>
        </p:xfrm>
        <a:graphic>
          <a:graphicData uri="http://schemas.openxmlformats.org/drawingml/2006/table">
            <a:tbl>
              <a:tblPr/>
              <a:tblGrid>
                <a:gridCol w="3000887">
                  <a:extLst>
                    <a:ext uri="{9D8B030D-6E8A-4147-A177-3AD203B41FA5}">
                      <a16:colId xmlns:a16="http://schemas.microsoft.com/office/drawing/2014/main" val="2895568727"/>
                    </a:ext>
                  </a:extLst>
                </a:gridCol>
                <a:gridCol w="2253407">
                  <a:extLst>
                    <a:ext uri="{9D8B030D-6E8A-4147-A177-3AD203B41FA5}">
                      <a16:colId xmlns:a16="http://schemas.microsoft.com/office/drawing/2014/main" val="3994946047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828483465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335813682"/>
                    </a:ext>
                  </a:extLst>
                </a:gridCol>
              </a:tblGrid>
              <a:tr h="751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Serviços</a:t>
                      </a:r>
                    </a:p>
                  </a:txBody>
                  <a:tcPr marL="9810" marR="9810" marT="9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Valor individual máx.</a:t>
                      </a:r>
                      <a:endParaRPr lang="pt-BR" sz="1400" b="0" i="0" u="none" strike="noStrike" err="1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Sigla no extrato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Cobrança por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927212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 b="0" kern="1200" dirty="0">
                          <a:solidFill>
                            <a:schemeClr val="tx1"/>
                          </a:solidFill>
                          <a:latin typeface="+mn-lt"/>
                          <a:ea typeface="Lato Bold"/>
                          <a:cs typeface="Lato Bold"/>
                          <a:sym typeface="Lato Bold"/>
                        </a:rPr>
                        <a:t>Baixa de título em decurso do prazo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R$ 10,00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TAR BAIXA PRAZO DEC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título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582512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Emissão de Boleto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R$ 10,00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600" b="0" i="0" u="none" strike="noStrike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boleto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317445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Boleto Compensado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R$ 10,00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PAGTO DEPOSITO BOLETOS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boleto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022815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Baixa de  título por solicitação do cliente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R$ 10,00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 título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329466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Tradução de Arquivo CNAB (manual)³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R$ 299,00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ENTRADA VIA TRANSMISSAO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arquivo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72140"/>
                  </a:ext>
                </a:extLst>
              </a:tr>
              <a:tr h="751187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Concessão de Carta de Anuência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R$ 10,00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TAR CONC, CARTA ANUENCIA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carta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666151"/>
                  </a:ext>
                </a:extLst>
              </a:tr>
            </a:tbl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C4BE51AA-E0D3-26B0-0E49-1F60D6C38FA9}"/>
              </a:ext>
            </a:extLst>
          </p:cNvPr>
          <p:cNvGrpSpPr/>
          <p:nvPr/>
        </p:nvGrpSpPr>
        <p:grpSpPr>
          <a:xfrm>
            <a:off x="1231900" y="875261"/>
            <a:ext cx="9727700" cy="327831"/>
            <a:chOff x="1231900" y="875261"/>
            <a:chExt cx="9727700" cy="327831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1AE7770-BB6B-8774-69F1-4C0701BDBC2B}"/>
                </a:ext>
              </a:extLst>
            </p:cNvPr>
            <p:cNvSpPr txBox="1"/>
            <p:nvPr/>
          </p:nvSpPr>
          <p:spPr>
            <a:xfrm>
              <a:off x="1231900" y="875261"/>
              <a:ext cx="41767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</a:defRPr>
              </a:pPr>
              <a:r>
                <a:rPr lang="pt-BR" sz="1400">
                  <a:solidFill>
                    <a:srgbClr val="090E29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Pessoa Jurídica- Cobrança</a:t>
              </a:r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D2929560-3FD8-3867-D5F7-B061D5120303}"/>
                </a:ext>
              </a:extLst>
            </p:cNvPr>
            <p:cNvCxnSpPr>
              <a:cxnSpLocks/>
            </p:cNvCxnSpPr>
            <p:nvPr/>
          </p:nvCxnSpPr>
          <p:spPr>
            <a:xfrm>
              <a:off x="1232400" y="1203092"/>
              <a:ext cx="9727200" cy="0"/>
            </a:xfrm>
            <a:prstGeom prst="line">
              <a:avLst/>
            </a:prstGeom>
            <a:ln w="3175" cap="rnd">
              <a:solidFill>
                <a:srgbClr val="1226AA">
                  <a:alpha val="3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05B96D-1F60-872E-4939-B9A44709718E}"/>
              </a:ext>
            </a:extLst>
          </p:cNvPr>
          <p:cNvSpPr txBox="1"/>
          <p:nvPr/>
        </p:nvSpPr>
        <p:spPr>
          <a:xfrm>
            <a:off x="8658330" y="351388"/>
            <a:ext cx="2933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200"/>
              <a:t>³por quantidade de arquivo- até 60</a:t>
            </a:r>
          </a:p>
        </p:txBody>
      </p:sp>
    </p:spTree>
    <p:extLst>
      <p:ext uri="{BB962C8B-B14F-4D97-AF65-F5344CB8AC3E}">
        <p14:creationId xmlns:p14="http://schemas.microsoft.com/office/powerpoint/2010/main" val="221571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6E76747-B6FC-4157-A820-3DAD81C91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64041"/>
              </p:ext>
            </p:extLst>
          </p:nvPr>
        </p:nvGraphicFramePr>
        <p:xfrm>
          <a:off x="1231900" y="1345114"/>
          <a:ext cx="9727200" cy="2959604"/>
        </p:xfrm>
        <a:graphic>
          <a:graphicData uri="http://schemas.openxmlformats.org/drawingml/2006/table">
            <a:tbl>
              <a:tblPr/>
              <a:tblGrid>
                <a:gridCol w="3017841">
                  <a:extLst>
                    <a:ext uri="{9D8B030D-6E8A-4147-A177-3AD203B41FA5}">
                      <a16:colId xmlns:a16="http://schemas.microsoft.com/office/drawing/2014/main" val="2895568727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3994946047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828483465"/>
                    </a:ext>
                  </a:extLst>
                </a:gridCol>
                <a:gridCol w="2236453">
                  <a:extLst>
                    <a:ext uri="{9D8B030D-6E8A-4147-A177-3AD203B41FA5}">
                      <a16:colId xmlns:a16="http://schemas.microsoft.com/office/drawing/2014/main" val="1335813682"/>
                    </a:ext>
                  </a:extLst>
                </a:gridCol>
              </a:tblGrid>
              <a:tr h="77865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Serviços</a:t>
                      </a:r>
                    </a:p>
                  </a:txBody>
                  <a:tcPr marL="9810" marR="9810" marT="9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 SemiBold"/>
                          <a:cs typeface="Poppins SemiBold"/>
                        </a:rPr>
                        <a:t>Valor individual máx.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Sigla no extrato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Cobrança por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927212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  <a:ea typeface="Lato Bold"/>
                          <a:cs typeface="Lato Bold"/>
                          <a:sym typeface="Lato Bold"/>
                        </a:rPr>
                        <a:t>Instrução para título (prorrogação e abatimento)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R$ 10,00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TARIFA INSTR TÍTULO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título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582512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 b="0" kern="1200" dirty="0">
                          <a:solidFill>
                            <a:schemeClr val="tx1"/>
                          </a:solidFill>
                          <a:latin typeface="+mn-lt"/>
                          <a:ea typeface="Lato Bold"/>
                          <a:cs typeface="Lato Bold"/>
                          <a:sym typeface="Lato Bold"/>
                        </a:rPr>
                        <a:t>Carnês e assemelhados, recibos de condomínios e aluguéis em geral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R$ 10,00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TAR REC C ASSEM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documento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604228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defTabSz="179136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600" b="0" kern="1200" dirty="0">
                          <a:solidFill>
                            <a:schemeClr val="tx1"/>
                          </a:solidFill>
                          <a:latin typeface="+mn-lt"/>
                          <a:ea typeface="Lato Bold"/>
                          <a:cs typeface="Lato Bold"/>
                          <a:sym typeface="Lato Bold"/>
                        </a:rPr>
                        <a:t>Tarifa MDR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4,38%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600" b="0" i="0" u="none" strike="noStrike" dirty="0">
                        <a:solidFill>
                          <a:schemeClr val="tx1">
                            <a:alpha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>
                              <a:alpha val="80000"/>
                            </a:schemeClr>
                          </a:solidFill>
                          <a:effectLst/>
                          <a:latin typeface="+mn-lt"/>
                        </a:rPr>
                        <a:t>Por operação</a:t>
                      </a:r>
                    </a:p>
                  </a:txBody>
                  <a:tcPr marL="9366" marR="9366" marT="936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8621268"/>
                  </a:ext>
                </a:extLst>
              </a:tr>
            </a:tbl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C4BE51AA-E0D3-26B0-0E49-1F60D6C38FA9}"/>
              </a:ext>
            </a:extLst>
          </p:cNvPr>
          <p:cNvGrpSpPr/>
          <p:nvPr/>
        </p:nvGrpSpPr>
        <p:grpSpPr>
          <a:xfrm>
            <a:off x="1231900" y="875261"/>
            <a:ext cx="9727700" cy="327831"/>
            <a:chOff x="1231900" y="875261"/>
            <a:chExt cx="9727700" cy="327831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1AE7770-BB6B-8774-69F1-4C0701BDBC2B}"/>
                </a:ext>
              </a:extLst>
            </p:cNvPr>
            <p:cNvSpPr txBox="1"/>
            <p:nvPr/>
          </p:nvSpPr>
          <p:spPr>
            <a:xfrm>
              <a:off x="1231900" y="875261"/>
              <a:ext cx="41767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</a:defRPr>
              </a:pPr>
              <a:r>
                <a:rPr lang="pt-BR" sz="1400">
                  <a:solidFill>
                    <a:srgbClr val="090E29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Pessoa Jurídica- Cobrança</a:t>
              </a:r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D2929560-3FD8-3867-D5F7-B061D5120303}"/>
                </a:ext>
              </a:extLst>
            </p:cNvPr>
            <p:cNvCxnSpPr>
              <a:cxnSpLocks/>
            </p:cNvCxnSpPr>
            <p:nvPr/>
          </p:nvCxnSpPr>
          <p:spPr>
            <a:xfrm>
              <a:off x="1232400" y="1203092"/>
              <a:ext cx="9727200" cy="0"/>
            </a:xfrm>
            <a:prstGeom prst="line">
              <a:avLst/>
            </a:prstGeom>
            <a:ln w="3175" cap="rnd">
              <a:solidFill>
                <a:srgbClr val="1226AA">
                  <a:alpha val="3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0195240"/>
      </p:ext>
    </p:extLst>
  </p:cSld>
  <p:clrMapOvr>
    <a:masterClrMapping/>
  </p:clrMapOvr>
</p:sld>
</file>

<file path=ppt/theme/theme1.xml><?xml version="1.0" encoding="utf-8"?>
<a:theme xmlns:a="http://schemas.openxmlformats.org/drawingml/2006/main" name="1_Banco BS2 // Slid Design de Apresentações">
  <a:themeElements>
    <a:clrScheme name="Banco BS2_2023">
      <a:dk1>
        <a:srgbClr val="090E29"/>
      </a:dk1>
      <a:lt1>
        <a:sysClr val="window" lastClr="FFFFFF"/>
      </a:lt1>
      <a:dk2>
        <a:srgbClr val="1226AA"/>
      </a:dk2>
      <a:lt2>
        <a:srgbClr val="FAFAFA"/>
      </a:lt2>
      <a:accent1>
        <a:srgbClr val="FF3366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anco BS2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dbfefa-2791-4733-9167-b933892a8279">
      <Terms xmlns="http://schemas.microsoft.com/office/infopath/2007/PartnerControls"/>
    </lcf76f155ced4ddcb4097134ff3c332f>
    <TaxCatchAll xmlns="d1c27f87-e045-4af0-8bcc-51a8a04e6e73" xsi:nil="true"/>
    <_Flow_SignoffStatus xmlns="85dbfefa-2791-4733-9167-b933892a8279" xsi:nil="true"/>
    <SharedWithUsers xmlns="d1c27f87-e045-4af0-8bcc-51a8a04e6e73">
      <UserInfo>
        <DisplayName>Maria Victoria Samora Garcia (Produto Canal E Plataforma)</DisplayName>
        <AccountId>2572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54776921EC544FB76F2E6755EEEFBF" ma:contentTypeVersion="18" ma:contentTypeDescription="Create a new document." ma:contentTypeScope="" ma:versionID="346ba7853fbcba8544c937d8bf6949a3">
  <xsd:schema xmlns:xsd="http://www.w3.org/2001/XMLSchema" xmlns:xs="http://www.w3.org/2001/XMLSchema" xmlns:p="http://schemas.microsoft.com/office/2006/metadata/properties" xmlns:ns2="85dbfefa-2791-4733-9167-b933892a8279" xmlns:ns3="d1c27f87-e045-4af0-8bcc-51a8a04e6e73" targetNamespace="http://schemas.microsoft.com/office/2006/metadata/properties" ma:root="true" ma:fieldsID="e5bf20e69b9998666c89e9cb5188a6e2" ns2:_="" ns3:_="">
    <xsd:import namespace="85dbfefa-2791-4733-9167-b933892a8279"/>
    <xsd:import namespace="d1c27f87-e045-4af0-8bcc-51a8a04e6e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bfefa-2791-4733-9167-b933892a8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d779667-accb-4501-8c2b-abcca2594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c27f87-e045-4af0-8bcc-51a8a04e6e7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609bbda-439d-4bd3-b365-aa54788d09d0}" ma:internalName="TaxCatchAll" ma:showField="CatchAllData" ma:web="d1c27f87-e045-4af0-8bcc-51a8a04e6e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DC98F6-9F92-4BC3-A8EB-9E8AB05CF0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BC1983-D584-49E1-8EF9-EF4F16381EC7}">
  <ds:schemaRefs>
    <ds:schemaRef ds:uri="http://purl.org/dc/terms/"/>
    <ds:schemaRef ds:uri="http://schemas.openxmlformats.org/package/2006/metadata/core-properties"/>
    <ds:schemaRef ds:uri="85dbfefa-2791-4733-9167-b933892a8279"/>
    <ds:schemaRef ds:uri="d1c27f87-e045-4af0-8bcc-51a8a04e6e73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1FB7093-EB78-432A-B2DA-CE1C0F6E7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dbfefa-2791-4733-9167-b933892a8279"/>
    <ds:schemaRef ds:uri="d1c27f87-e045-4af0-8bcc-51a8a04e6e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1096685-799f-42d6-a710-a7bcdadd848d}" enabled="1" method="Privileged" siteId="{e942b696-35aa-42db-aff5-158d31fcc43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1212</Words>
  <Application>Microsoft Office PowerPoint</Application>
  <PresentationFormat>Widescreen</PresentationFormat>
  <Paragraphs>369</Paragraphs>
  <Slides>19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Lato Bold</vt:lpstr>
      <vt:lpstr>Poppins</vt:lpstr>
      <vt:lpstr>Poppins SemiBold</vt:lpstr>
      <vt:lpstr>Segoe UI</vt:lpstr>
      <vt:lpstr>1_Banco BS2 // Slid Design de Apresentações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Clarisse Lessa</dc:creator>
  <cp:lastModifiedBy>Dislei Aparecida Barroso Silva</cp:lastModifiedBy>
  <cp:revision>51</cp:revision>
  <dcterms:created xsi:type="dcterms:W3CDTF">2023-02-06T20:05:19Z</dcterms:created>
  <dcterms:modified xsi:type="dcterms:W3CDTF">2024-09-30T17:34:15Z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0x0101000854776921EC544FB76F2E6755EEEFBF</vt:lpwstr>
  </property>
  <property fmtid="{D5CDD505-2E9C-101B-9397-08002B2CF9AE}" pid="3" name="MediaServiceImageTags">
    <vt:lpwstr/>
  </property>
</Properties>
</file>